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04" r:id="rId2"/>
    <p:sldId id="454" r:id="rId3"/>
    <p:sldId id="474" r:id="rId4"/>
    <p:sldId id="475" r:id="rId5"/>
    <p:sldId id="472" r:id="rId6"/>
    <p:sldId id="453" r:id="rId7"/>
    <p:sldId id="480" r:id="rId8"/>
    <p:sldId id="481" r:id="rId9"/>
    <p:sldId id="482" r:id="rId10"/>
    <p:sldId id="457" r:id="rId11"/>
    <p:sldId id="483" r:id="rId12"/>
    <p:sldId id="478" r:id="rId13"/>
    <p:sldId id="479" r:id="rId14"/>
    <p:sldId id="467" r:id="rId15"/>
    <p:sldId id="468" r:id="rId16"/>
    <p:sldId id="484" r:id="rId17"/>
  </p:sldIdLst>
  <p:sldSz cx="9144000" cy="6858000" type="screen4x3"/>
  <p:notesSz cx="666908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0E"/>
    <a:srgbClr val="D60093"/>
    <a:srgbClr val="FB7F19"/>
    <a:srgbClr val="FF9900"/>
    <a:srgbClr val="98BF0E"/>
    <a:srgbClr val="FF3300"/>
    <a:srgbClr val="FF6600"/>
    <a:srgbClr val="D9F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>
        <p:scale>
          <a:sx n="98" d="100"/>
          <a:sy n="98" d="100"/>
        </p:scale>
        <p:origin x="-194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18" y="-7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9539E4-E2CB-42F0-BC17-1FC40DF6909A}" type="datetimeFigureOut">
              <a:rPr lang="cs-CZ"/>
              <a:pPr>
                <a:defRPr/>
              </a:pPr>
              <a:t>11.8.2015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EEAE4-ADC0-492E-A663-DA441387E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00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8F11E5-D48D-46F2-99D3-8FC32167106C}" type="datetimeFigureOut">
              <a:rPr lang="cs-CZ"/>
              <a:pPr>
                <a:defRPr/>
              </a:pPr>
              <a:t>11.8.2015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D9813-ADFA-40D0-97B9-8AD5357409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70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21660-61BD-42F6-8927-685D8BEF51A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921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52488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4875"/>
            <a:ext cx="5334000" cy="44688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091_12 Combines\B_Reseni_projektu\WP2 Dissemination\Logo and Templates\Partner Logos\SEVEn-300dpi-rgb.t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91475" y="6323013"/>
            <a:ext cx="9731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rgbClr val="98BF0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1917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0F537-CEE8-41B1-A73D-419E04132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>
            <a:lvl1pPr>
              <a:defRPr sz="2600">
                <a:solidFill>
                  <a:srgbClr val="19171C"/>
                </a:solidFill>
              </a:defRPr>
            </a:lvl1pPr>
            <a:lvl2pPr>
              <a:defRPr sz="2400">
                <a:solidFill>
                  <a:srgbClr val="19171C"/>
                </a:solidFill>
              </a:defRPr>
            </a:lvl2pPr>
            <a:lvl3pPr>
              <a:buClr>
                <a:srgbClr val="98BF0E"/>
              </a:buClr>
              <a:defRPr sz="2200">
                <a:solidFill>
                  <a:srgbClr val="19171C"/>
                </a:solidFill>
              </a:defRPr>
            </a:lvl3pPr>
            <a:lvl4pPr>
              <a:defRPr sz="1800">
                <a:solidFill>
                  <a:srgbClr val="19171C"/>
                </a:solidFill>
              </a:defRPr>
            </a:lvl4pPr>
            <a:lvl5pPr>
              <a:defRPr>
                <a:solidFill>
                  <a:srgbClr val="1917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C20E-CCF0-40C1-956F-7EAA0EC6F70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B85F-D624-4B20-B346-130ECDD33B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88E2-2F8B-466E-A176-697464A64760}" type="slidenum">
              <a:rPr lang="de-DE"/>
              <a:pPr>
                <a:defRPr/>
              </a:pPr>
              <a:t>‹#›</a:t>
            </a:fld>
            <a:r>
              <a:rPr lang="de-DE"/>
              <a:t> | </a:t>
            </a:r>
            <a:fld id="{DB569C55-6AFA-41F8-8D59-44BA5E599963}" type="datetime1">
              <a:rPr lang="de-DE"/>
              <a:pPr>
                <a:defRPr/>
              </a:pPr>
              <a:t>11.08.2015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16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B44DA4-4EEA-4B3C-86BC-15D49F7BD403}" type="slidenum">
              <a:rPr lang="de-DE"/>
              <a:pPr/>
              <a:t>‹#›</a:t>
            </a:fld>
            <a:r>
              <a:rPr lang="de-DE"/>
              <a:t> | </a:t>
            </a:r>
            <a:fld id="{DB569C55-6AFA-41F8-8D59-44BA5E599963}" type="datetime1">
              <a:rPr lang="de-DE"/>
              <a:pPr/>
              <a:t>11.08.2015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4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59563" y="0"/>
            <a:ext cx="2484437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9788" y="6376988"/>
            <a:ext cx="576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14088E-CC2E-4491-966D-B95FF3EF08D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84313"/>
            <a:ext cx="9144000" cy="0"/>
          </a:xfrm>
          <a:prstGeom prst="line">
            <a:avLst/>
          </a:prstGeom>
          <a:ln w="38100">
            <a:solidFill>
              <a:srgbClr val="98B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950" y="6308725"/>
            <a:ext cx="24828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8"/>
          <p:cNvCxnSpPr/>
          <p:nvPr/>
        </p:nvCxnSpPr>
        <p:spPr>
          <a:xfrm>
            <a:off x="0" y="6237288"/>
            <a:ext cx="9144000" cy="0"/>
          </a:xfrm>
          <a:prstGeom prst="line">
            <a:avLst/>
          </a:prstGeom>
          <a:ln w="38100">
            <a:solidFill>
              <a:srgbClr val="98B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492500" y="6381750"/>
            <a:ext cx="38877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rgbClr val="98BF0E"/>
                </a:solidFill>
                <a:latin typeface="+mn-lt"/>
              </a:rPr>
              <a:t>www.transparense.eu</a:t>
            </a:r>
            <a:endParaRPr lang="cs-CZ" sz="1400" dirty="0">
              <a:solidFill>
                <a:srgbClr val="98BF0E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8BF0E"/>
        </a:buClr>
        <a:buFont typeface="Wingdings" pitchFamily="2" charset="2"/>
        <a:buChar char="§"/>
        <a:defRPr sz="2600" kern="1200">
          <a:solidFill>
            <a:srgbClr val="1917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8BF0E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8BF0E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230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000" b="1" dirty="0" err="1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Izobraževalni</a:t>
            </a:r>
            <a:r>
              <a:rPr lang="cs-CZ" sz="40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modul I. </a:t>
            </a:r>
            <a:r>
              <a:rPr lang="en-US" sz="40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/>
            </a:r>
            <a:br>
              <a:rPr lang="en-US" sz="40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</a:br>
            <a:r>
              <a:rPr lang="en-US" sz="40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/>
            </a:r>
            <a:br>
              <a:rPr lang="en-US" sz="40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</a:br>
            <a:r>
              <a:rPr lang="en-US" sz="2800" b="1" dirty="0">
                <a:solidFill>
                  <a:srgbClr val="9F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sl-SI" sz="2800" b="1" dirty="0">
                <a:solidFill>
                  <a:srgbClr val="9FBF0E"/>
                </a:solidFill>
                <a:latin typeface="Calibri" pitchFamily="34" charset="0"/>
                <a:ea typeface="Microsoft YaHei"/>
                <a:cs typeface="Microsoft YaHei"/>
              </a:rPr>
              <a:t>Osnove </a:t>
            </a:r>
            <a:r>
              <a:rPr lang="sl-SI" sz="2800" b="1" dirty="0" smtClean="0">
                <a:solidFill>
                  <a:srgbClr val="9FBF0E"/>
                </a:solidFill>
                <a:latin typeface="Calibri" pitchFamily="34" charset="0"/>
                <a:ea typeface="Microsoft YaHei"/>
                <a:cs typeface="Microsoft YaHei"/>
              </a:rPr>
              <a:t>energetskega </a:t>
            </a:r>
            <a:r>
              <a:rPr lang="sl-SI" sz="2800" b="1" dirty="0" err="1" smtClean="0">
                <a:solidFill>
                  <a:srgbClr val="9FBF0E"/>
                </a:solidFill>
                <a:latin typeface="Calibri" pitchFamily="34" charset="0"/>
                <a:ea typeface="Microsoft YaHei"/>
                <a:cs typeface="Microsoft YaHei"/>
              </a:rPr>
              <a:t>pogodbeništva</a:t>
            </a:r>
            <a:endParaRPr lang="en-US" sz="2800" b="1" dirty="0">
              <a:solidFill>
                <a:srgbClr val="9FBF0E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4213" y="4894263"/>
            <a:ext cx="7991475" cy="550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 err="1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Proje</a:t>
            </a:r>
            <a:r>
              <a:rPr lang="sl-SI" sz="2400" dirty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k</a:t>
            </a:r>
            <a:r>
              <a:rPr lang="en-US" sz="2400" dirty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t </a:t>
            </a:r>
            <a:r>
              <a:rPr lang="en-US" sz="2800" b="1" dirty="0">
                <a:solidFill>
                  <a:srgbClr val="9FBF0E"/>
                </a:solidFill>
                <a:latin typeface="Calibri" pitchFamily="34" charset="0"/>
                <a:ea typeface="Microsoft YaHei"/>
                <a:cs typeface="Microsoft YaHei"/>
              </a:rPr>
              <a:t>Transparense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539750" y="188913"/>
            <a:ext cx="56197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0440" rIns="0" bIns="19044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>
                <a:solidFill>
                  <a:srgbClr val="98BF0E"/>
                </a:solidFill>
                <a:latin typeface="Calibri" pitchFamily="34" charset="0"/>
              </a:rPr>
              <a:t>Osnove</a:t>
            </a:r>
            <a:r>
              <a:rPr lang="cs-CZ" sz="2000" b="1" dirty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Calibri" pitchFamily="34" charset="0"/>
              </a:rPr>
              <a:t>EPO</a:t>
            </a:r>
            <a:endParaRPr lang="cs-CZ" sz="2000" b="1" dirty="0">
              <a:solidFill>
                <a:srgbClr val="98BF0E"/>
              </a:solidFill>
              <a:latin typeface="Calibri" pitchFamily="34" charset="0"/>
            </a:endParaRPr>
          </a:p>
          <a:p>
            <a:pPr algn="ctr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>
                <a:solidFill>
                  <a:srgbClr val="FB7F19"/>
                </a:solidFill>
                <a:latin typeface="Calibri" pitchFamily="34" charset="0"/>
              </a:rPr>
              <a:t>Tržni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 </a:t>
            </a:r>
            <a:r>
              <a:rPr lang="cs-CZ" sz="2800" b="1" dirty="0" err="1">
                <a:solidFill>
                  <a:srgbClr val="FB7F19"/>
                </a:solidFill>
                <a:latin typeface="Calibri" pitchFamily="34" charset="0"/>
              </a:rPr>
              <a:t>akterji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EPO </a:t>
            </a:r>
            <a:endParaRPr lang="cs-CZ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sp>
        <p:nvSpPr>
          <p:cNvPr id="21506" name="Text Box 1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465042"/>
          </a:xfrm>
        </p:spPr>
        <p:txBody>
          <a:bodyPr/>
          <a:lstStyle/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Naročniki EPO</a:t>
            </a:r>
          </a:p>
          <a:p>
            <a:pPr marL="736600" lvl="1" indent="-279400" eaLnBrk="1" hangingPunct="1">
              <a:lnSpc>
                <a:spcPct val="90000"/>
              </a:lnSpc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i</a:t>
            </a: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z javnega in zasebnega sektorja, predvsem lastniki ali </a:t>
            </a:r>
            <a:r>
              <a:rPr lang="sl-SI" sz="2000" dirty="0" err="1" smtClean="0">
                <a:solidFill>
                  <a:srgbClr val="000000"/>
                </a:solidFill>
                <a:ea typeface="Microsoft YaHei"/>
                <a:cs typeface="Microsoft YaHei"/>
              </a:rPr>
              <a:t>upravljalci</a:t>
            </a: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 nepremičnin 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Podjetja za energetske storitve (ESCO)</a:t>
            </a:r>
          </a:p>
          <a:p>
            <a:pPr marL="736600" lvl="1" indent="-279400" eaLnBrk="1" hangingPunct="1">
              <a:lnSpc>
                <a:spcPct val="90000"/>
              </a:lnSpc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n</a:t>
            </a: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ajbolj pogosti ponudniki storitev energetske učinkovitosti v obliki energetskega </a:t>
            </a:r>
            <a:r>
              <a:rPr lang="sl-SI" sz="2000" dirty="0" err="1" smtClean="0">
                <a:solidFill>
                  <a:srgbClr val="000000"/>
                </a:solidFill>
                <a:ea typeface="Microsoft YaHei"/>
                <a:cs typeface="Microsoft YaHei"/>
              </a:rPr>
              <a:t>pogodbeništva</a:t>
            </a: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 – ponudniki EPO</a:t>
            </a: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ea typeface="Microsoft YaHei"/>
                <a:cs typeface="Microsoft YaHei"/>
              </a:rPr>
              <a:t>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Podizvajalci</a:t>
            </a:r>
            <a:r>
              <a:rPr lang="sl-SI" sz="2400" b="1" dirty="0" smtClean="0"/>
              <a:t> </a:t>
            </a:r>
            <a:endParaRPr lang="sl-SI" sz="2400" b="1" dirty="0" smtClean="0">
              <a:solidFill>
                <a:srgbClr val="98BF0E"/>
              </a:solidFill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90000"/>
              </a:lnSpc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/>
              <a:t>p</a:t>
            </a:r>
            <a:r>
              <a:rPr lang="sl-SI" sz="2000" dirty="0" smtClean="0"/>
              <a:t>onudniki energetsko učinkovitih instalacij in komponent odgovorni </a:t>
            </a:r>
            <a:r>
              <a:rPr lang="sl-SI" sz="2000" dirty="0" smtClean="0"/>
              <a:t>ponudniku EPO</a:t>
            </a:r>
            <a:r>
              <a:rPr lang="sl-SI" sz="2000" dirty="0" smtClean="0"/>
              <a:t>, niso v neposrednem kontaktu z naročnikom</a:t>
            </a:r>
            <a:endParaRPr lang="sl-SI" sz="2000" dirty="0" smtClean="0">
              <a:solidFill>
                <a:srgbClr val="000000"/>
              </a:solidFill>
              <a:ea typeface="Microsoft YaHei"/>
              <a:cs typeface="Microsoft YaHei"/>
            </a:endParaRPr>
          </a:p>
          <a:p>
            <a:pPr marL="336550" indent="-33655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Svetovalna podjetja (pospeševalci projektov EPO) </a:t>
            </a:r>
          </a:p>
          <a:p>
            <a:pPr marL="736600" lvl="1" indent="-279400" eaLnBrk="1" hangingPunct="1">
              <a:lnSpc>
                <a:spcPct val="90000"/>
              </a:lnSpc>
              <a:spcBef>
                <a:spcPts val="50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pomoč pri pripravi projektov EPO na strani naročnika, priprava razpisov, spremljanje in verifikacija prihrankov za naročnike, pogosto so to lokalne energetske agencije</a:t>
            </a:r>
            <a:endParaRPr lang="sl-SI" sz="2000" dirty="0" smtClean="0">
              <a:solidFill>
                <a:srgbClr val="000000"/>
              </a:solidFill>
              <a:ea typeface="Microsoft YaHei"/>
              <a:cs typeface="Microsoft YaHei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95851F-F40A-4159-A0C5-28519378C10E}" type="slidenum">
              <a:rPr lang="sv-SE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6335935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/>
            <a:r>
              <a:rPr lang="sl-SI" sz="2000" b="1" dirty="0">
                <a:solidFill>
                  <a:srgbClr val="98BF0E"/>
                </a:solidFill>
                <a:latin typeface="Calibri" pitchFamily="34" charset="0"/>
              </a:rPr>
              <a:t>Osnove EPO</a:t>
            </a:r>
          </a:p>
          <a:p>
            <a:pPr algn="ctr" eaLnBrk="0" hangingPunct="0">
              <a:spcBef>
                <a:spcPts val="600"/>
              </a:spcBef>
            </a:pPr>
            <a:r>
              <a:rPr lang="sl-SI" sz="2800" b="1" dirty="0" smtClean="0">
                <a:solidFill>
                  <a:srgbClr val="FB7F19"/>
                </a:solidFill>
                <a:latin typeface="Calibri" pitchFamily="34" charset="0"/>
              </a:rPr>
              <a:t>Izzivi</a:t>
            </a:r>
            <a:endParaRPr lang="en-US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sp>
        <p:nvSpPr>
          <p:cNvPr id="22530" name="Text Box 1"/>
          <p:cNvSpPr>
            <a:spLocks noGrp="1" noChangeArrowheads="1"/>
          </p:cNvSpPr>
          <p:nvPr>
            <p:ph idx="1"/>
          </p:nvPr>
        </p:nvSpPr>
        <p:spPr>
          <a:xfrm>
            <a:off x="447192" y="1556792"/>
            <a:ext cx="8229600" cy="4681066"/>
          </a:xfrm>
        </p:spPr>
        <p:txBody>
          <a:bodyPr/>
          <a:lstStyle/>
          <a:p>
            <a:pPr marL="336550" indent="-33655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Deljena iniciativa med lastniki in 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uporabniki nepremičnin</a:t>
            </a:r>
            <a:r>
              <a:rPr lang="en-US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, p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osebno v 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stanovanjskem sektorju</a:t>
            </a:r>
            <a:r>
              <a:rPr lang="sl-SI" sz="2000" dirty="0">
                <a:solidFill>
                  <a:srgbClr val="98BF0E"/>
                </a:solidFill>
                <a:ea typeface="Microsoft YaHei"/>
                <a:cs typeface="Microsoft YaHei"/>
              </a:rPr>
              <a:t>:</a:t>
            </a:r>
            <a:endParaRPr lang="en-US" sz="2000" dirty="0" smtClean="0">
              <a:solidFill>
                <a:srgbClr val="98BF0E"/>
              </a:solidFill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80000"/>
              </a:lnSpc>
              <a:spcBef>
                <a:spcPts val="425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1800" dirty="0" smtClean="0">
                <a:ea typeface="Microsoft YaHei"/>
                <a:cs typeface="Microsoft YaHei"/>
              </a:rPr>
              <a:t>Plačnik </a:t>
            </a:r>
            <a:r>
              <a:rPr lang="sl-SI" sz="1800" dirty="0" smtClean="0">
                <a:ea typeface="Microsoft YaHei"/>
                <a:cs typeface="Microsoft YaHei"/>
              </a:rPr>
              <a:t>stroškov za </a:t>
            </a:r>
            <a:r>
              <a:rPr lang="sl-SI" sz="1800" dirty="0" smtClean="0">
                <a:ea typeface="Microsoft YaHei"/>
                <a:cs typeface="Microsoft YaHei"/>
              </a:rPr>
              <a:t>energijo </a:t>
            </a:r>
            <a:r>
              <a:rPr lang="sl-SI" sz="1800" dirty="0" smtClean="0">
                <a:ea typeface="Microsoft YaHei"/>
                <a:cs typeface="Microsoft YaHei"/>
              </a:rPr>
              <a:t>je pogosto druga oseba </a:t>
            </a:r>
            <a:r>
              <a:rPr lang="sl-SI" sz="1800" dirty="0">
                <a:ea typeface="Microsoft YaHei"/>
                <a:cs typeface="Microsoft YaHei"/>
              </a:rPr>
              <a:t>(</a:t>
            </a:r>
            <a:r>
              <a:rPr lang="sl-SI" sz="1800" dirty="0" smtClean="0">
                <a:ea typeface="Microsoft YaHei"/>
                <a:cs typeface="Microsoft YaHei"/>
              </a:rPr>
              <a:t>najemnik</a:t>
            </a:r>
            <a:r>
              <a:rPr lang="sl-SI" sz="1800" dirty="0">
                <a:ea typeface="Microsoft YaHei"/>
                <a:cs typeface="Microsoft YaHei"/>
              </a:rPr>
              <a:t>/</a:t>
            </a:r>
            <a:r>
              <a:rPr lang="sl-SI" sz="1800" dirty="0" err="1" smtClean="0">
                <a:ea typeface="Microsoft YaHei"/>
                <a:cs typeface="Microsoft YaHei"/>
              </a:rPr>
              <a:t>upravljalec</a:t>
            </a:r>
            <a:r>
              <a:rPr lang="sl-SI" sz="1800" dirty="0" smtClean="0">
                <a:ea typeface="Microsoft YaHei"/>
                <a:cs typeface="Microsoft YaHei"/>
              </a:rPr>
              <a:t> stavbe) </a:t>
            </a:r>
            <a:r>
              <a:rPr lang="sl-SI" sz="1800" dirty="0" smtClean="0">
                <a:ea typeface="Microsoft YaHei"/>
                <a:cs typeface="Microsoft YaHei"/>
              </a:rPr>
              <a:t>ne pa lastnik stavbe.</a:t>
            </a:r>
            <a:endParaRPr lang="en-US" sz="1800" dirty="0" smtClean="0"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80000"/>
              </a:lnSpc>
              <a:spcBef>
                <a:spcPts val="425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1800" dirty="0" smtClean="0">
                <a:ea typeface="Microsoft YaHei"/>
                <a:cs typeface="Microsoft YaHei"/>
              </a:rPr>
              <a:t>Izvajanje energetskega </a:t>
            </a:r>
            <a:r>
              <a:rPr lang="sl-SI" sz="1800" dirty="0" err="1" smtClean="0">
                <a:ea typeface="Microsoft YaHei"/>
                <a:cs typeface="Microsoft YaHei"/>
              </a:rPr>
              <a:t>pogodbeništva</a:t>
            </a:r>
            <a:r>
              <a:rPr lang="sl-SI" sz="1800" dirty="0" smtClean="0">
                <a:ea typeface="Microsoft YaHei"/>
                <a:cs typeface="Microsoft YaHei"/>
              </a:rPr>
              <a:t> mora odobriti lastnik, ki </a:t>
            </a:r>
            <a:r>
              <a:rPr lang="sl-SI" sz="1800" dirty="0" smtClean="0">
                <a:ea typeface="Microsoft YaHei"/>
                <a:cs typeface="Microsoft YaHei"/>
              </a:rPr>
              <a:t>pa</a:t>
            </a:r>
            <a:r>
              <a:rPr lang="en-US" sz="1800" dirty="0" smtClean="0">
                <a:ea typeface="Microsoft YaHei"/>
                <a:cs typeface="Microsoft YaHei"/>
              </a:rPr>
              <a:t> </a:t>
            </a:r>
            <a:r>
              <a:rPr lang="sl-SI" sz="1800" dirty="0" smtClean="0">
                <a:ea typeface="Microsoft YaHei"/>
                <a:cs typeface="Microsoft YaHei"/>
              </a:rPr>
              <a:t>ne plačuje računov za </a:t>
            </a:r>
            <a:r>
              <a:rPr lang="sl-SI" sz="1800" dirty="0" smtClean="0">
                <a:ea typeface="Microsoft YaHei"/>
                <a:cs typeface="Microsoft YaHei"/>
              </a:rPr>
              <a:t>energijo.</a:t>
            </a:r>
            <a:r>
              <a:rPr lang="en-US" sz="1800" dirty="0" smtClean="0">
                <a:ea typeface="Microsoft YaHei"/>
                <a:cs typeface="Microsoft YaHei"/>
              </a:rPr>
              <a:t> </a:t>
            </a:r>
            <a:endParaRPr lang="en-US" sz="18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>
                <a:solidFill>
                  <a:srgbClr val="98BF0E"/>
                </a:solidFill>
                <a:ea typeface="Microsoft YaHei"/>
                <a:cs typeface="Microsoft YaHei"/>
              </a:rPr>
              <a:t>Prenos prihranjenega denarja (nižji stroški) v investicijske postavke je 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zapleten:</a:t>
            </a:r>
            <a:r>
              <a:rPr lang="en-US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   </a:t>
            </a:r>
            <a:endParaRPr lang="en-US" sz="2000" dirty="0">
              <a:solidFill>
                <a:srgbClr val="98BF0E"/>
              </a:solidFill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80000"/>
              </a:lnSpc>
              <a:spcBef>
                <a:spcPts val="425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1800" dirty="0" smtClean="0">
                <a:ea typeface="Microsoft YaHei"/>
                <a:cs typeface="Microsoft YaHei"/>
              </a:rPr>
              <a:t>V javnem sektorju je </a:t>
            </a:r>
            <a:r>
              <a:rPr lang="sl-SI" sz="1800" dirty="0" smtClean="0">
                <a:ea typeface="Microsoft YaHei"/>
                <a:cs typeface="Microsoft YaHei"/>
              </a:rPr>
              <a:t>zaradi administrativnih in </a:t>
            </a:r>
            <a:r>
              <a:rPr lang="sl-SI" sz="1800" dirty="0" err="1" smtClean="0">
                <a:ea typeface="Microsoft YaHei"/>
                <a:cs typeface="Microsoft YaHei"/>
              </a:rPr>
              <a:t>računovoskih</a:t>
            </a:r>
            <a:r>
              <a:rPr lang="sl-SI" sz="1800" dirty="0" smtClean="0">
                <a:ea typeface="Microsoft YaHei"/>
                <a:cs typeface="Microsoft YaHei"/>
              </a:rPr>
              <a:t> pravil težko </a:t>
            </a:r>
            <a:r>
              <a:rPr lang="sl-SI" sz="1800" dirty="0" smtClean="0">
                <a:ea typeface="Microsoft YaHei"/>
                <a:cs typeface="Microsoft YaHei"/>
              </a:rPr>
              <a:t>doseči uporabo prihrankov pri obratovalnih stroških za poplačilo projektov učinkovite rabe </a:t>
            </a:r>
            <a:r>
              <a:rPr lang="sl-SI" sz="1800" dirty="0" smtClean="0">
                <a:ea typeface="Microsoft YaHei"/>
                <a:cs typeface="Microsoft YaHei"/>
              </a:rPr>
              <a:t>energije.</a:t>
            </a:r>
            <a:endParaRPr lang="en-US" sz="18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000" dirty="0">
                <a:solidFill>
                  <a:srgbClr val="98BF0E"/>
                </a:solidFill>
                <a:ea typeface="Microsoft YaHei"/>
                <a:cs typeface="Microsoft YaHei"/>
              </a:rPr>
              <a:t>P</a:t>
            </a:r>
            <a:r>
              <a:rPr lang="sl-SI" sz="2000" dirty="0" err="1">
                <a:solidFill>
                  <a:srgbClr val="98BF0E"/>
                </a:solidFill>
                <a:ea typeface="Microsoft YaHei"/>
                <a:cs typeface="Microsoft YaHei"/>
              </a:rPr>
              <a:t>riprava</a:t>
            </a:r>
            <a:r>
              <a:rPr lang="sl-SI" sz="2000" dirty="0">
                <a:solidFill>
                  <a:srgbClr val="98BF0E"/>
                </a:solidFill>
                <a:ea typeface="Microsoft YaHei"/>
                <a:cs typeface="Microsoft YaHei"/>
              </a:rPr>
              <a:t> in postopek javnega razpisa sta 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zahtevna:</a:t>
            </a:r>
            <a:r>
              <a:rPr lang="en-US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 </a:t>
            </a:r>
            <a:endParaRPr lang="en-US" sz="2000" dirty="0">
              <a:solidFill>
                <a:srgbClr val="98BF0E"/>
              </a:solidFill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80000"/>
              </a:lnSpc>
              <a:spcBef>
                <a:spcPts val="425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1800" dirty="0" smtClean="0">
                <a:ea typeface="Microsoft YaHei"/>
                <a:cs typeface="Microsoft YaHei"/>
              </a:rPr>
              <a:t>Razpis za energetsko </a:t>
            </a:r>
            <a:r>
              <a:rPr lang="sl-SI" sz="1800" dirty="0" err="1" smtClean="0">
                <a:ea typeface="Microsoft YaHei"/>
                <a:cs typeface="Microsoft YaHei"/>
              </a:rPr>
              <a:t>pogodbeništvo</a:t>
            </a:r>
            <a:r>
              <a:rPr lang="sl-SI" sz="1800" dirty="0" smtClean="0">
                <a:ea typeface="Microsoft YaHei"/>
                <a:cs typeface="Microsoft YaHei"/>
              </a:rPr>
              <a:t> v skladu z Zakonom o javnih naročilih oziroma Zakonom o javno-zasebnem partnerstvu je zahtevnejši in torej dražji kot razpis za dobavo opreme</a:t>
            </a:r>
            <a:r>
              <a:rPr lang="en-US" sz="1800" dirty="0" smtClean="0">
                <a:ea typeface="Microsoft YaHei"/>
                <a:cs typeface="Microsoft YaHei"/>
              </a:rPr>
              <a:t>  </a:t>
            </a:r>
          </a:p>
          <a:p>
            <a:pPr marL="336550" indent="-33655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>
                <a:solidFill>
                  <a:srgbClr val="98BF0E"/>
                </a:solidFill>
                <a:ea typeface="Microsoft YaHei"/>
                <a:cs typeface="Microsoft YaHei"/>
              </a:rPr>
              <a:t>P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ravila </a:t>
            </a:r>
            <a:r>
              <a:rPr lang="sl-SI" sz="2000" dirty="0">
                <a:solidFill>
                  <a:srgbClr val="98BF0E"/>
                </a:solidFill>
                <a:ea typeface="Microsoft YaHei"/>
                <a:cs typeface="Microsoft YaHei"/>
              </a:rPr>
              <a:t>glede računovodskih standardov za sredstva, pridobljena v okviru energetskega </a:t>
            </a:r>
            <a:r>
              <a:rPr lang="sl-SI" sz="2000" dirty="0" err="1" smtClean="0">
                <a:solidFill>
                  <a:srgbClr val="98BF0E"/>
                </a:solidFill>
                <a:ea typeface="Microsoft YaHei"/>
                <a:cs typeface="Microsoft YaHei"/>
              </a:rPr>
              <a:t>pogodbeništva</a:t>
            </a:r>
            <a:r>
              <a:rPr lang="sl-SI" sz="2000" dirty="0" smtClean="0">
                <a:solidFill>
                  <a:srgbClr val="98BF0E"/>
                </a:solidFill>
                <a:ea typeface="Microsoft YaHei"/>
                <a:cs typeface="Microsoft YaHei"/>
              </a:rPr>
              <a:t> so nejasna.</a:t>
            </a:r>
            <a:endParaRPr lang="en-US" sz="2000" dirty="0">
              <a:solidFill>
                <a:srgbClr val="98BF0E"/>
              </a:solidFill>
              <a:ea typeface="Microsoft YaHei"/>
              <a:cs typeface="Microsoft YaHei"/>
            </a:endParaRPr>
          </a:p>
          <a:p>
            <a:pPr marL="736600" lvl="1" indent="-279400" eaLnBrk="1" hangingPunct="1">
              <a:lnSpc>
                <a:spcPct val="80000"/>
              </a:lnSpc>
              <a:spcBef>
                <a:spcPts val="4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b="1" dirty="0" smtClean="0">
              <a:solidFill>
                <a:srgbClr val="98BF0E"/>
              </a:solidFill>
              <a:ea typeface="Microsoft YaHei"/>
              <a:cs typeface="Microsoft YaHei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91C75C-F10B-4F34-921A-2F3B733D54BC}" type="slidenum">
              <a:rPr lang="sv-SE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339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/>
          </p:cNvSpPr>
          <p:nvPr/>
        </p:nvSpPr>
        <p:spPr bwMode="auto">
          <a:xfrm>
            <a:off x="403132" y="1556792"/>
            <a:ext cx="8677151" cy="459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eaLnBrk="0" hangingPunct="0">
              <a:lnSpc>
                <a:spcPct val="115000"/>
              </a:lnSpc>
              <a:spcBef>
                <a:spcPct val="20000"/>
              </a:spcBef>
              <a:buClr>
                <a:srgbClr val="98BF0E"/>
              </a:buClr>
              <a:buFont typeface="Wingdings" pitchFamily="2" charset="2"/>
              <a:buChar char="§"/>
            </a:pPr>
            <a:r>
              <a:rPr lang="sl-SI" sz="2000" b="1" dirty="0">
                <a:solidFill>
                  <a:srgbClr val="98BF0E"/>
                </a:solidFill>
                <a:latin typeface="+mn-lt"/>
              </a:rPr>
              <a:t>Evropski kodeks ravnanja za energetsko </a:t>
            </a:r>
            <a:r>
              <a:rPr lang="sl-SI" sz="2000" b="1" dirty="0" err="1">
                <a:solidFill>
                  <a:srgbClr val="98BF0E"/>
                </a:solidFill>
                <a:latin typeface="+mn-lt"/>
              </a:rPr>
              <a:t>pogodbeništvo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 </a:t>
            </a:r>
            <a:r>
              <a:rPr lang="sl-SI" sz="2000" b="1" dirty="0" smtClean="0">
                <a:solidFill>
                  <a:srgbClr val="98BF0E"/>
                </a:solidFill>
                <a:latin typeface="+mn-lt"/>
              </a:rPr>
              <a:t>(Kodeks) </a:t>
            </a:r>
            <a:r>
              <a:rPr lang="sl-SI" sz="2000" dirty="0" smtClean="0">
                <a:latin typeface="+mn-lt"/>
              </a:rPr>
              <a:t>opredeljuje </a:t>
            </a:r>
            <a:r>
              <a:rPr lang="sl-SI" sz="2000" b="1" dirty="0" smtClean="0">
                <a:solidFill>
                  <a:srgbClr val="98BF0E"/>
                </a:solidFill>
                <a:latin typeface="+mn-lt"/>
              </a:rPr>
              <a:t>temeljne 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vrednote in </a:t>
            </a:r>
            <a:r>
              <a:rPr lang="sl-SI" sz="2000" b="1" dirty="0" smtClean="0">
                <a:solidFill>
                  <a:srgbClr val="98BF0E"/>
                </a:solidFill>
                <a:latin typeface="+mn-lt"/>
              </a:rPr>
              <a:t>načela izvajanja EPO</a:t>
            </a:r>
            <a:r>
              <a:rPr lang="sl-SI" sz="2000" dirty="0" smtClean="0">
                <a:latin typeface="+mn-lt"/>
              </a:rPr>
              <a:t>, </a:t>
            </a:r>
            <a:r>
              <a:rPr lang="sl-SI" sz="2000" dirty="0">
                <a:latin typeface="+mn-lt"/>
              </a:rPr>
              <a:t>ki so ključnega pomena za uspešno pripravo in izvedbo projektov energetskega </a:t>
            </a:r>
            <a:r>
              <a:rPr lang="sl-SI" sz="2000" dirty="0" err="1">
                <a:latin typeface="+mn-lt"/>
              </a:rPr>
              <a:t>pogodbeništva</a:t>
            </a:r>
            <a:r>
              <a:rPr lang="sl-SI" sz="2000" dirty="0">
                <a:latin typeface="+mn-lt"/>
              </a:rPr>
              <a:t>. </a:t>
            </a:r>
          </a:p>
          <a:p>
            <a:pPr marL="342900" indent="-342900" eaLnBrk="0" hangingPunct="0">
              <a:lnSpc>
                <a:spcPct val="115000"/>
              </a:lnSpc>
              <a:spcBef>
                <a:spcPct val="20000"/>
              </a:spcBef>
              <a:buClr>
                <a:srgbClr val="98BF0E"/>
              </a:buClr>
              <a:buFont typeface="Wingdings" pitchFamily="2" charset="2"/>
              <a:buChar char="§"/>
            </a:pPr>
            <a:r>
              <a:rPr lang="sl-SI" sz="2000" dirty="0">
                <a:latin typeface="+mn-lt"/>
              </a:rPr>
              <a:t>Kodeks predstavlja 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prostovoljno zavezo </a:t>
            </a:r>
            <a:r>
              <a:rPr lang="sl-SI" sz="2000" b="1" dirty="0" smtClean="0">
                <a:solidFill>
                  <a:srgbClr val="98BF0E"/>
                </a:solidFill>
                <a:latin typeface="+mn-lt"/>
              </a:rPr>
              <a:t>ponudnikov EPO </a:t>
            </a:r>
            <a:r>
              <a:rPr lang="sl-SI" sz="2000" dirty="0" smtClean="0">
                <a:latin typeface="+mn-lt"/>
              </a:rPr>
              <a:t>in </a:t>
            </a:r>
            <a:r>
              <a:rPr lang="sl-SI" sz="2000" dirty="0">
                <a:latin typeface="+mn-lt"/>
              </a:rPr>
              <a:t>ni pravno zavezujoč.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 </a:t>
            </a:r>
            <a:endParaRPr lang="sl-SI" sz="2000" b="1" dirty="0" smtClean="0">
              <a:solidFill>
                <a:srgbClr val="98BF0E"/>
              </a:solidFill>
              <a:latin typeface="+mn-lt"/>
            </a:endParaRPr>
          </a:p>
          <a:p>
            <a:pPr marL="342900" indent="-342900" eaLnBrk="0" hangingPunct="0">
              <a:lnSpc>
                <a:spcPct val="115000"/>
              </a:lnSpc>
              <a:spcBef>
                <a:spcPct val="20000"/>
              </a:spcBef>
              <a:buClr>
                <a:srgbClr val="98BF0E"/>
              </a:buClr>
              <a:buFont typeface="Wingdings" pitchFamily="2" charset="2"/>
              <a:buChar char="§"/>
            </a:pPr>
            <a:r>
              <a:rPr lang="sl-SI" sz="2000" dirty="0" smtClean="0">
                <a:latin typeface="+mn-lt"/>
              </a:rPr>
              <a:t>Kodeks prispeva k 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zaupanju 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v </a:t>
            </a:r>
            <a:r>
              <a:rPr lang="sl-SI" sz="2000" b="1" dirty="0">
                <a:solidFill>
                  <a:srgbClr val="98BF0E"/>
                </a:solidFill>
                <a:latin typeface="+mn-lt"/>
              </a:rPr>
              <a:t>EPO </a:t>
            </a:r>
            <a:r>
              <a:rPr lang="sl-SI" sz="2000" b="1" dirty="0" smtClean="0">
                <a:solidFill>
                  <a:srgbClr val="98BF0E"/>
                </a:solidFill>
                <a:latin typeface="+mn-lt"/>
              </a:rPr>
              <a:t>in transparentnosti trga EPO </a:t>
            </a:r>
            <a:r>
              <a:rPr lang="sl-SI" sz="2000" dirty="0" smtClean="0">
                <a:latin typeface="+mn-lt"/>
              </a:rPr>
              <a:t>s postavitvijo skupnih evropskih kriterijev kakovosti EPO. </a:t>
            </a:r>
            <a:endParaRPr lang="sl-SI" sz="2000" dirty="0">
              <a:latin typeface="+mn-lt"/>
            </a:endParaRPr>
          </a:p>
          <a:p>
            <a:pPr lvl="0" eaLnBrk="0" hangingPunct="0">
              <a:lnSpc>
                <a:spcPct val="115000"/>
              </a:lnSpc>
              <a:spcBef>
                <a:spcPct val="20000"/>
              </a:spcBef>
              <a:buClr>
                <a:srgbClr val="98BF0E"/>
              </a:buClr>
            </a:pPr>
            <a:endParaRPr lang="sl-SI" sz="2400" b="1" dirty="0">
              <a:solidFill>
                <a:srgbClr val="98BF0E"/>
              </a:solidFill>
              <a:latin typeface="+mn-lt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  <a:sym typeface="Wingdings 3" pitchFamily="18" charset="2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88640"/>
            <a:ext cx="6707088" cy="1224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 smtClean="0">
                <a:solidFill>
                  <a:srgbClr val="98BF0E"/>
                </a:solidFill>
              </a:rPr>
              <a:t>Evropski</a:t>
            </a:r>
            <a:r>
              <a:rPr lang="cs-CZ" sz="2000" b="1" dirty="0" smtClean="0">
                <a:solidFill>
                  <a:srgbClr val="98BF0E"/>
                </a:solidFill>
              </a:rPr>
              <a:t> </a:t>
            </a:r>
            <a:r>
              <a:rPr lang="cs-CZ" sz="2000" b="1" dirty="0" err="1" smtClean="0">
                <a:solidFill>
                  <a:srgbClr val="98BF0E"/>
                </a:solidFill>
              </a:rPr>
              <a:t>kodeks</a:t>
            </a:r>
            <a:r>
              <a:rPr lang="cs-CZ" sz="2000" b="1" dirty="0" smtClean="0">
                <a:solidFill>
                  <a:srgbClr val="98BF0E"/>
                </a:solidFill>
              </a:rPr>
              <a:t> </a:t>
            </a:r>
            <a:r>
              <a:rPr lang="cs-CZ" sz="2000" b="1" dirty="0" err="1" smtClean="0">
                <a:solidFill>
                  <a:srgbClr val="98BF0E"/>
                </a:solidFill>
              </a:rPr>
              <a:t>ravnanja</a:t>
            </a:r>
            <a:r>
              <a:rPr lang="cs-CZ" sz="2000" b="1" dirty="0" smtClean="0">
                <a:solidFill>
                  <a:srgbClr val="98BF0E"/>
                </a:solidFill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</a:rPr>
              <a:t>za</a:t>
            </a:r>
            <a:br>
              <a:rPr lang="cs-CZ" sz="2000" b="1" dirty="0" smtClean="0">
                <a:solidFill>
                  <a:srgbClr val="98BF0E"/>
                </a:solidFill>
              </a:rPr>
            </a:br>
            <a:r>
              <a:rPr lang="cs-CZ" sz="2000" b="1" dirty="0" err="1" smtClean="0">
                <a:solidFill>
                  <a:srgbClr val="98BF0E"/>
                </a:solidFill>
              </a:rPr>
              <a:t>energetsko</a:t>
            </a:r>
            <a:r>
              <a:rPr lang="cs-CZ" sz="2000" b="1" dirty="0" smtClean="0">
                <a:solidFill>
                  <a:srgbClr val="98BF0E"/>
                </a:solidFill>
              </a:rPr>
              <a:t> </a:t>
            </a:r>
            <a:r>
              <a:rPr lang="cs-CZ" sz="2000" b="1" dirty="0" err="1" smtClean="0">
                <a:solidFill>
                  <a:srgbClr val="98BF0E"/>
                </a:solidFill>
              </a:rPr>
              <a:t>pogodbeništvo</a:t>
            </a:r>
            <a:endParaRPr lang="cs-CZ" sz="2000" b="1" dirty="0" smtClean="0">
              <a:solidFill>
                <a:srgbClr val="98BF0E"/>
              </a:solidFill>
            </a:endParaRPr>
          </a:p>
          <a:p>
            <a:pPr algn="ctr" eaLnBrk="0" hangingPunct="0">
              <a:spcBef>
                <a:spcPts val="12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err="1" smtClean="0">
                <a:solidFill>
                  <a:srgbClr val="FB7F19"/>
                </a:solidFill>
              </a:rPr>
              <a:t>Okvir</a:t>
            </a:r>
            <a:r>
              <a:rPr lang="cs-CZ" sz="2400" b="1" dirty="0" smtClean="0">
                <a:solidFill>
                  <a:srgbClr val="FB7F19"/>
                </a:solidFill>
              </a:rPr>
              <a:t> </a:t>
            </a:r>
            <a:r>
              <a:rPr lang="cs-CZ" sz="2400" b="1" dirty="0">
                <a:solidFill>
                  <a:srgbClr val="FB7F19"/>
                </a:solidFill>
              </a:rPr>
              <a:t>za </a:t>
            </a:r>
            <a:r>
              <a:rPr lang="cs-CZ" sz="2400" b="1" dirty="0" err="1">
                <a:solidFill>
                  <a:srgbClr val="FB7F19"/>
                </a:solidFill>
              </a:rPr>
              <a:t>vrednote</a:t>
            </a:r>
            <a:r>
              <a:rPr lang="cs-CZ" sz="2400" b="1" dirty="0">
                <a:solidFill>
                  <a:srgbClr val="FB7F19"/>
                </a:solidFill>
              </a:rPr>
              <a:t> </a:t>
            </a:r>
            <a:r>
              <a:rPr lang="cs-CZ" sz="2400" b="1" dirty="0" smtClean="0">
                <a:solidFill>
                  <a:srgbClr val="FB7F19"/>
                </a:solidFill>
              </a:rPr>
              <a:t>in </a:t>
            </a:r>
            <a:r>
              <a:rPr lang="cs-CZ" sz="2400" b="1" dirty="0" err="1" smtClean="0">
                <a:solidFill>
                  <a:srgbClr val="FB7F19"/>
                </a:solidFill>
              </a:rPr>
              <a:t>načela</a:t>
            </a:r>
            <a:r>
              <a:rPr lang="cs-CZ" sz="2400" b="1" dirty="0" smtClean="0">
                <a:solidFill>
                  <a:srgbClr val="FB7F19"/>
                </a:solidFill>
              </a:rPr>
              <a:t> </a:t>
            </a:r>
            <a:r>
              <a:rPr lang="cs-CZ" sz="2400" b="1" dirty="0" err="1" smtClean="0">
                <a:solidFill>
                  <a:srgbClr val="FB7F19"/>
                </a:solidFill>
              </a:rPr>
              <a:t>izvajanja</a:t>
            </a:r>
            <a:r>
              <a:rPr lang="cs-CZ" sz="2400" b="1" dirty="0" smtClean="0">
                <a:solidFill>
                  <a:srgbClr val="FB7F19"/>
                </a:solidFill>
              </a:rPr>
              <a:t> EPO</a:t>
            </a:r>
            <a:endParaRPr lang="en-US" sz="2400" b="1" dirty="0" smtClean="0">
              <a:solidFill>
                <a:srgbClr val="FB7F19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07363" y="6341258"/>
            <a:ext cx="583264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code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of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conduct</a:t>
            </a:r>
            <a:endParaRPr lang="cs-CZ" sz="1600" dirty="0">
              <a:solidFill>
                <a:srgbClr val="98BF0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12</a:t>
            </a:fld>
            <a:endParaRPr lang="en-US" dirty="0" smtClean="0">
              <a:latin typeface="Arial" pitchFamily="34" charset="0"/>
            </a:endParaRPr>
          </a:p>
        </p:txBody>
      </p:sp>
      <p:pic>
        <p:nvPicPr>
          <p:cNvPr id="2050" name="Picture 2" descr="http://www.transparense.eu/img/tmce/SI_pic/Logo_kodeks_energetskega_pogodbenistva_podpisni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2104"/>
            <a:ext cx="2712043" cy="204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9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/>
          </p:cNvSpPr>
          <p:nvPr/>
        </p:nvSpPr>
        <p:spPr bwMode="auto">
          <a:xfrm>
            <a:off x="395536" y="1772816"/>
            <a:ext cx="8677151" cy="42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Projekti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so</a:t>
            </a:r>
            <a:r>
              <a:rPr lang="sl-SI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ekonomsko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učinkoviti.</a:t>
            </a: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prevzame tveganja uspešnosti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garantira prihranke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, ki se merijo in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verificirajo.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</a:t>
            </a:r>
            <a:r>
              <a:rPr lang="sl-SI" b="1" dirty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podpira dolgoročno uporabo sistema upravljanja z </a:t>
            </a:r>
            <a:r>
              <a:rPr lang="sl-SI" b="1" dirty="0" smtClean="0">
                <a:solidFill>
                  <a:srgbClr val="98BF0E"/>
                </a:solidFill>
                <a:latin typeface="Calibri"/>
                <a:ea typeface="Times New Roman"/>
                <a:cs typeface="Times New Roman"/>
              </a:rPr>
              <a:t>energijo.</a:t>
            </a: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Odnos med ponudnikom in naročnikom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je dolgoročen, pošten in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pregleden.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Vsi koraki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so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zakoniti.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nudi pomoč pri financiranju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zagotavlja usposobljeno osebje za izvedbo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dirty="0">
                <a:latin typeface="Calibri"/>
                <a:ea typeface="Times New Roman"/>
                <a:cs typeface="Times New Roman"/>
              </a:rPr>
              <a:t>Ponudnik energetskega </a:t>
            </a:r>
            <a:r>
              <a:rPr lang="sl-SI" dirty="0" err="1">
                <a:latin typeface="Calibri"/>
                <a:ea typeface="Times New Roman"/>
                <a:cs typeface="Times New Roman"/>
              </a:rPr>
              <a:t>pogodbeništva</a:t>
            </a:r>
            <a:r>
              <a:rPr lang="sl-SI" dirty="0">
                <a:latin typeface="Calibri"/>
                <a:ea typeface="Times New Roman"/>
                <a:cs typeface="Times New Roman"/>
              </a:rPr>
              <a:t> se osredotoča na zagotavljanje visoke kakovosti in skrb na vseh stopnjah izvajanja </a:t>
            </a:r>
            <a:r>
              <a:rPr lang="sl-SI" dirty="0" smtClean="0">
                <a:latin typeface="Calibri"/>
                <a:ea typeface="Times New Roman"/>
                <a:cs typeface="Times New Roman"/>
              </a:rPr>
              <a:t>projekta.</a:t>
            </a:r>
            <a:endParaRPr lang="sl-SI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sl-SI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dirty="0">
              <a:solidFill>
                <a:srgbClr val="98BF0E"/>
              </a:solidFill>
              <a:latin typeface="Calibri"/>
              <a:ea typeface="Times New Roman"/>
              <a:cs typeface="Times New Roman"/>
              <a:sym typeface="Wingdings 3" pitchFamily="18" charset="2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88640"/>
            <a:ext cx="6707188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 smtClean="0">
                <a:solidFill>
                  <a:srgbClr val="98BF0E"/>
                </a:solidFill>
              </a:rPr>
              <a:t>Evropski kodeks ravnanja za</a:t>
            </a:r>
            <a:br>
              <a:rPr lang="sl-SI" sz="2000" b="1" dirty="0" smtClean="0">
                <a:solidFill>
                  <a:srgbClr val="98BF0E"/>
                </a:solidFill>
              </a:rPr>
            </a:br>
            <a:r>
              <a:rPr lang="sl-SI" sz="2000" b="1" dirty="0" smtClean="0">
                <a:solidFill>
                  <a:srgbClr val="98BF0E"/>
                </a:solidFill>
              </a:rPr>
              <a:t>energetsko </a:t>
            </a:r>
            <a:r>
              <a:rPr lang="sl-SI" sz="2000" b="1" dirty="0" err="1" smtClean="0">
                <a:solidFill>
                  <a:srgbClr val="98BF0E"/>
                </a:solidFill>
              </a:rPr>
              <a:t>pogodbeništvo</a:t>
            </a:r>
            <a:endParaRPr lang="sl-SI" sz="2000" b="1" dirty="0" smtClean="0">
              <a:solidFill>
                <a:srgbClr val="98BF0E"/>
              </a:solidFill>
            </a:endParaRPr>
          </a:p>
          <a:p>
            <a:pPr algn="ctr" eaLnBrk="0" hangingPunct="0">
              <a:spcBef>
                <a:spcPts val="12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800" b="1" dirty="0" smtClean="0">
                <a:solidFill>
                  <a:srgbClr val="FB7F19"/>
                </a:solidFill>
              </a:rPr>
              <a:t>Devet osnovnih načel EPO</a:t>
            </a:r>
            <a:endParaRPr lang="sl-SI" sz="2800" b="1" dirty="0">
              <a:solidFill>
                <a:srgbClr val="FB7F19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27784" y="6341258"/>
            <a:ext cx="583264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code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of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conduct</a:t>
            </a:r>
            <a:endParaRPr lang="cs-CZ" sz="1600" dirty="0">
              <a:solidFill>
                <a:srgbClr val="98BF0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13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08512"/>
          </a:xfrm>
        </p:spPr>
        <p:txBody>
          <a:bodyPr/>
          <a:lstStyle/>
          <a:p>
            <a:pPr eaLnBrk="1" hangingPunct="1"/>
            <a:r>
              <a:rPr lang="sl-SI" b="1" dirty="0" smtClean="0">
                <a:solidFill>
                  <a:srgbClr val="9FBF0E"/>
                </a:solidFill>
              </a:rPr>
              <a:t>Direktiva o energetski učinkovitosti </a:t>
            </a:r>
            <a:r>
              <a:rPr lang="sl-SI" b="1" dirty="0" smtClean="0">
                <a:solidFill>
                  <a:srgbClr val="9FBF0E"/>
                </a:solidFill>
              </a:rPr>
              <a:t>2012/27/EU (EED</a:t>
            </a:r>
            <a:r>
              <a:rPr lang="sl-SI" b="1" dirty="0">
                <a:solidFill>
                  <a:srgbClr val="9FBF0E"/>
                </a:solidFill>
              </a:rPr>
              <a:t>)  </a:t>
            </a:r>
            <a:endParaRPr lang="sl-SI" b="1" dirty="0" smtClean="0">
              <a:solidFill>
                <a:srgbClr val="9FBF0E"/>
              </a:solidFill>
            </a:endParaRPr>
          </a:p>
          <a:p>
            <a:pPr lvl="1" eaLnBrk="1" hangingPunct="1"/>
            <a:r>
              <a:rPr lang="sl-SI" dirty="0"/>
              <a:t>r</a:t>
            </a:r>
            <a:r>
              <a:rPr lang="sl-SI" dirty="0" smtClean="0"/>
              <a:t>azveljavlja </a:t>
            </a:r>
            <a:r>
              <a:rPr lang="sl-SI" dirty="0" smtClean="0"/>
              <a:t>direktivo o učinkovitosti končne rabe energije in energetskih storitev 2006/32/EC </a:t>
            </a:r>
          </a:p>
          <a:p>
            <a:pPr lvl="1" eaLnBrk="1" hangingPunct="1"/>
            <a:r>
              <a:rPr lang="sl-SI" dirty="0"/>
              <a:t>s</a:t>
            </a:r>
            <a:r>
              <a:rPr lang="sl-SI" dirty="0" smtClean="0"/>
              <a:t>topila </a:t>
            </a:r>
            <a:r>
              <a:rPr lang="sl-SI" dirty="0" smtClean="0"/>
              <a:t>v veljavo 4. decembra 2012 in mora biti </a:t>
            </a:r>
            <a:r>
              <a:rPr lang="sl-SI" dirty="0" err="1" smtClean="0"/>
              <a:t>prenešena</a:t>
            </a:r>
            <a:r>
              <a:rPr lang="sl-SI" dirty="0" smtClean="0"/>
              <a:t> v nacionalno zakonodajo do 5. junija 2014</a:t>
            </a:r>
          </a:p>
          <a:p>
            <a:pPr lvl="1" eaLnBrk="1" hangingPunct="1"/>
            <a:r>
              <a:rPr lang="sl-SI" dirty="0"/>
              <a:t>v</a:t>
            </a:r>
            <a:r>
              <a:rPr lang="sl-SI" dirty="0" smtClean="0"/>
              <a:t>zpostavlja </a:t>
            </a:r>
            <a:r>
              <a:rPr lang="sl-SI" dirty="0" smtClean="0"/>
              <a:t>skupen okvir ukrepov za promocijo energetske učinkovitosti, da bi leta 2020 na nivoju Unije dosegli cilj 20% izboljšanja energetske učinkovitosti</a:t>
            </a:r>
          </a:p>
          <a:p>
            <a:pPr lvl="1" eaLnBrk="1" hangingPunct="1"/>
            <a:r>
              <a:rPr lang="sl-SI" dirty="0">
                <a:ea typeface="Microsoft YaHei"/>
                <a:cs typeface="Microsoft YaHei"/>
              </a:rPr>
              <a:t>n</a:t>
            </a:r>
            <a:r>
              <a:rPr lang="sl-SI" dirty="0" smtClean="0">
                <a:ea typeface="Microsoft YaHei"/>
                <a:cs typeface="Microsoft YaHei"/>
              </a:rPr>
              <a:t>alaga </a:t>
            </a:r>
            <a:r>
              <a:rPr lang="sl-SI" dirty="0" smtClean="0">
                <a:ea typeface="Microsoft YaHei"/>
                <a:cs typeface="Microsoft YaHei"/>
              </a:rPr>
              <a:t>državam članicam obveznosti </a:t>
            </a:r>
            <a:r>
              <a:rPr lang="sl-SI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za podporo trga z energetskimi storitvami</a:t>
            </a:r>
            <a:r>
              <a:rPr lang="sl-SI" dirty="0" smtClean="0">
                <a:solidFill>
                  <a:srgbClr val="98BF0E"/>
                </a:solidFill>
                <a:ea typeface="Microsoft YaHei"/>
                <a:cs typeface="Microsoft YaHei"/>
              </a:rPr>
              <a:t> </a:t>
            </a:r>
            <a:r>
              <a:rPr lang="sl-SI" dirty="0" smtClean="0">
                <a:solidFill>
                  <a:srgbClr val="000000"/>
                </a:solidFill>
                <a:ea typeface="Microsoft YaHei"/>
                <a:cs typeface="Microsoft YaHei"/>
              </a:rPr>
              <a:t>(priprava tipskih pogodb, zagotavljanje informacij, odprava ovir…)</a:t>
            </a:r>
          </a:p>
          <a:p>
            <a:pPr lvl="1" eaLnBrk="1" hangingPunct="1"/>
            <a:endParaRPr lang="sl-SI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7544" y="333375"/>
            <a:ext cx="6912768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08000" indent="-508000"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800" b="1" dirty="0" err="1">
                <a:solidFill>
                  <a:srgbClr val="98BF0E"/>
                </a:solidFill>
                <a:latin typeface="Calibri" pitchFamily="34" charset="0"/>
              </a:rPr>
              <a:t>Osnove</a:t>
            </a:r>
            <a:r>
              <a:rPr lang="cs-CZ" sz="2800" b="1" dirty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98BF0E"/>
                </a:solidFill>
                <a:latin typeface="Calibri" pitchFamily="34" charset="0"/>
              </a:rPr>
              <a:t>energetskega</a:t>
            </a:r>
            <a:r>
              <a:rPr lang="cs-CZ" sz="2800" b="1" dirty="0" smtClean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98BF0E"/>
                </a:solidFill>
                <a:latin typeface="Calibri" pitchFamily="34" charset="0"/>
              </a:rPr>
              <a:t>pogodbeništva</a:t>
            </a:r>
            <a:endParaRPr lang="cs-CZ" sz="2800" b="1" dirty="0">
              <a:solidFill>
                <a:srgbClr val="98BF0E"/>
              </a:solidFill>
              <a:latin typeface="Calibri" pitchFamily="34" charset="0"/>
            </a:endParaRPr>
          </a:p>
          <a:p>
            <a:pPr marL="508000" indent="-508000"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EU direktiva o </a:t>
            </a:r>
            <a:r>
              <a:rPr lang="cs-CZ" sz="2800" b="1" dirty="0" err="1">
                <a:solidFill>
                  <a:srgbClr val="FB7F19"/>
                </a:solidFill>
                <a:latin typeface="Calibri" pitchFamily="34" charset="0"/>
              </a:rPr>
              <a:t>energetski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 </a:t>
            </a:r>
            <a:r>
              <a:rPr lang="cs-CZ" sz="2800" b="1" dirty="0" err="1">
                <a:solidFill>
                  <a:srgbClr val="FB7F19"/>
                </a:solidFill>
                <a:latin typeface="Calibri" pitchFamily="34" charset="0"/>
              </a:rPr>
              <a:t>učinkovitosti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400" dirty="0" smtClean="0"/>
              <a:t>Direktiva o energetski učinkovitosti opredeljuje </a:t>
            </a:r>
            <a:r>
              <a:rPr lang="sl-SI" sz="2400" dirty="0"/>
              <a:t>pogodbeno zagotavljanje prihranka </a:t>
            </a:r>
            <a:r>
              <a:rPr lang="sl-SI" sz="2400" dirty="0" smtClean="0"/>
              <a:t>energije kot</a:t>
            </a:r>
            <a:r>
              <a:rPr lang="en-US" sz="2400" dirty="0" smtClean="0"/>
              <a:t>:</a:t>
            </a:r>
            <a:endParaRPr lang="sl-SI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„pogodbeni </a:t>
            </a:r>
            <a:r>
              <a:rPr lang="sl-SI" dirty="0"/>
              <a:t>dogovor med koristnikom in ponudnikom </a:t>
            </a:r>
            <a:r>
              <a:rPr lang="sl-SI" b="1" dirty="0">
                <a:solidFill>
                  <a:srgbClr val="9FBF0E"/>
                </a:solidFill>
              </a:rPr>
              <a:t>ukrepa za izboljšanje energetske učinkovitosti</a:t>
            </a:r>
            <a:r>
              <a:rPr lang="sl-SI" dirty="0"/>
              <a:t>, ki se preverja in spremlja v vsem obdobju pogodbe in v okviru katerega se naložbe (delo, dobava ali storitev) v ta ukrep </a:t>
            </a:r>
            <a:r>
              <a:rPr lang="sl-SI" b="1" dirty="0">
                <a:solidFill>
                  <a:srgbClr val="9FBF0E"/>
                </a:solidFill>
              </a:rPr>
              <a:t>plačujejo sorazmerno s stopnjo izboljšanja energetske učinkovitosti, dogovorjeno s pogodbo</a:t>
            </a:r>
            <a:r>
              <a:rPr lang="sl-SI" dirty="0"/>
              <a:t>, ali drugim dogovorjenim merilom za energetsko učinkovitost, kot so finančni </a:t>
            </a:r>
            <a:r>
              <a:rPr lang="sl-SI" dirty="0" smtClean="0"/>
              <a:t>prihranki</a:t>
            </a:r>
            <a:r>
              <a:rPr lang="en-US" dirty="0" smtClean="0"/>
              <a:t>”</a:t>
            </a:r>
            <a:r>
              <a:rPr lang="sl-SI" dirty="0" smtClean="0"/>
              <a:t>.</a:t>
            </a:r>
            <a:endParaRPr lang="sl-SI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333375"/>
            <a:ext cx="6491288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08000" indent="-508000"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000" b="1" dirty="0" err="1">
                <a:solidFill>
                  <a:srgbClr val="98BF0E"/>
                </a:solidFill>
                <a:latin typeface="Calibri" pitchFamily="34" charset="0"/>
              </a:rPr>
              <a:t>Osnove</a:t>
            </a:r>
            <a:r>
              <a:rPr lang="cs-CZ" sz="2000" b="1" dirty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Calibri" pitchFamily="34" charset="0"/>
              </a:rPr>
              <a:t>EPO</a:t>
            </a:r>
            <a:endParaRPr lang="cs-CZ" sz="2000" b="1" dirty="0">
              <a:solidFill>
                <a:srgbClr val="98BF0E"/>
              </a:solidFill>
              <a:latin typeface="Calibri" pitchFamily="34" charset="0"/>
            </a:endParaRPr>
          </a:p>
          <a:p>
            <a:pPr marL="508000" indent="-508000" algn="ctr">
              <a:spcBef>
                <a:spcPts val="600"/>
              </a:spcBef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EED </a:t>
            </a:r>
            <a:r>
              <a:rPr lang="cs-CZ" sz="2800" b="1" dirty="0" err="1" smtClean="0">
                <a:solidFill>
                  <a:srgbClr val="FB7F19"/>
                </a:solidFill>
                <a:latin typeface="Calibri" pitchFamily="34" charset="0"/>
              </a:rPr>
              <a:t>definicija</a:t>
            </a: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 EPO </a:t>
            </a:r>
            <a:endParaRPr lang="cs-CZ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200" dirty="0" smtClean="0"/>
              <a:t>Skladno </a:t>
            </a:r>
            <a:r>
              <a:rPr lang="sl-SI" sz="2200" dirty="0" smtClean="0"/>
              <a:t>Direktivi o energetski učinkovitosti so z</a:t>
            </a:r>
            <a:r>
              <a:rPr lang="sl-SI" sz="2200" dirty="0" smtClean="0"/>
              <a:t>agotovljeni prihranki energije ključen element EPO: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200" dirty="0" smtClean="0"/>
              <a:t> </a:t>
            </a:r>
            <a:r>
              <a:rPr lang="sl-SI" sz="2200" b="1" dirty="0" smtClean="0">
                <a:solidFill>
                  <a:srgbClr val="9FBF0E"/>
                </a:solidFill>
              </a:rPr>
              <a:t>Priloga XIII EED </a:t>
            </a:r>
            <a:r>
              <a:rPr lang="sl-SI" sz="2200" dirty="0" smtClean="0"/>
              <a:t>med minimalnimi postavkami, ki morajo biti vključene v EPO pogodbe sklenjene z javnim sektorjem, ali med razpisne pogoje, </a:t>
            </a:r>
            <a:r>
              <a:rPr lang="sl-SI" sz="2200" dirty="0" smtClean="0"/>
              <a:t>navaja </a:t>
            </a:r>
            <a:r>
              <a:rPr lang="sl-SI" sz="2200" b="1" dirty="0">
                <a:solidFill>
                  <a:srgbClr val="9FBF0E"/>
                </a:solidFill>
              </a:rPr>
              <a:t>zag</a:t>
            </a:r>
            <a:r>
              <a:rPr lang="sl-SI" sz="2200" b="1" dirty="0" smtClean="0">
                <a:solidFill>
                  <a:srgbClr val="9FBF0E"/>
                </a:solidFill>
              </a:rPr>
              <a:t>otovljene prihranke, </a:t>
            </a:r>
            <a:r>
              <a:rPr lang="sl-SI" sz="2200" dirty="0" smtClean="0"/>
              <a:t>ki bodo doseženi z izvajanjem ukrepov iz pogodbe. </a:t>
            </a:r>
          </a:p>
          <a:p>
            <a:pPr lvl="1"/>
            <a:r>
              <a:rPr lang="sl-SI" sz="2200" b="1" dirty="0">
                <a:solidFill>
                  <a:srgbClr val="9FBF0E"/>
                </a:solidFill>
              </a:rPr>
              <a:t>18. </a:t>
            </a:r>
            <a:r>
              <a:rPr lang="sl-SI" sz="2200" b="1" dirty="0">
                <a:solidFill>
                  <a:srgbClr val="9FBF0E"/>
                </a:solidFill>
              </a:rPr>
              <a:t>člen </a:t>
            </a:r>
            <a:r>
              <a:rPr lang="sl-SI" sz="2200" b="1" dirty="0" smtClean="0">
                <a:solidFill>
                  <a:srgbClr val="9FBF0E"/>
                </a:solidFill>
              </a:rPr>
              <a:t>EED </a:t>
            </a:r>
            <a:r>
              <a:rPr lang="sl-SI" sz="2200" dirty="0"/>
              <a:t>zavezuje</a:t>
            </a:r>
            <a:r>
              <a:rPr lang="sl-SI" sz="2200" b="1" dirty="0" smtClean="0">
                <a:solidFill>
                  <a:srgbClr val="9FBF0E"/>
                </a:solidFill>
              </a:rPr>
              <a:t> </a:t>
            </a:r>
            <a:r>
              <a:rPr lang="sl-SI" sz="2200" dirty="0" smtClean="0"/>
              <a:t>države članice </a:t>
            </a:r>
            <a:r>
              <a:rPr lang="sl-SI" sz="2200" dirty="0"/>
              <a:t>spodbujajo trg energetskih storitev </a:t>
            </a:r>
            <a:r>
              <a:rPr lang="sl-SI" sz="2200" dirty="0" smtClean="0"/>
              <a:t>in dostop </a:t>
            </a:r>
            <a:r>
              <a:rPr lang="sl-SI" sz="2200" dirty="0"/>
              <a:t>MSP do tega </a:t>
            </a:r>
            <a:r>
              <a:rPr lang="sl-SI" sz="2200" dirty="0" smtClean="0"/>
              <a:t>trga tako da, med ostalim, razširjajo </a:t>
            </a:r>
            <a:r>
              <a:rPr lang="sl-SI" sz="2200" dirty="0"/>
              <a:t>jasne in lahko dostopne informacije </a:t>
            </a:r>
            <a:r>
              <a:rPr lang="sl-SI" sz="2200" dirty="0" smtClean="0"/>
              <a:t>o </a:t>
            </a:r>
            <a:r>
              <a:rPr lang="sl-SI" sz="2200" dirty="0"/>
              <a:t>razpoložljivih </a:t>
            </a:r>
            <a:r>
              <a:rPr lang="sl-SI" sz="2200" b="1" dirty="0">
                <a:solidFill>
                  <a:srgbClr val="9FBF0E"/>
                </a:solidFill>
              </a:rPr>
              <a:t>pogodbah o energetskih storitvah </a:t>
            </a:r>
            <a:r>
              <a:rPr lang="sl-SI" sz="2200" dirty="0"/>
              <a:t>in </a:t>
            </a:r>
            <a:r>
              <a:rPr lang="sl-SI" sz="2200" dirty="0" smtClean="0"/>
              <a:t>klavzulah</a:t>
            </a:r>
            <a:r>
              <a:rPr lang="sl-SI" sz="2200" dirty="0"/>
              <a:t>, ki bi morale biti </a:t>
            </a:r>
            <a:r>
              <a:rPr lang="sl-SI" sz="2200" dirty="0" smtClean="0"/>
              <a:t>vključene </a:t>
            </a:r>
            <a:r>
              <a:rPr lang="sl-SI" sz="2200" dirty="0"/>
              <a:t>v takšne pogodbe, </a:t>
            </a:r>
            <a:r>
              <a:rPr lang="sl-SI" sz="2200" dirty="0" smtClean="0"/>
              <a:t>da se </a:t>
            </a:r>
            <a:r>
              <a:rPr lang="sl-SI" sz="2200" b="1" dirty="0">
                <a:solidFill>
                  <a:srgbClr val="9FBF0E"/>
                </a:solidFill>
              </a:rPr>
              <a:t>zagotovijo prihranki energije </a:t>
            </a:r>
            <a:r>
              <a:rPr lang="sl-SI" sz="2200" dirty="0"/>
              <a:t>in pravice </a:t>
            </a:r>
            <a:r>
              <a:rPr lang="sl-SI" sz="2200" dirty="0" smtClean="0"/>
              <a:t>končnih odjemalcev.</a:t>
            </a:r>
            <a:endParaRPr lang="sl-SI" sz="2200" dirty="0"/>
          </a:p>
          <a:p>
            <a:pPr lvl="1" eaLnBrk="1" hangingPunct="1">
              <a:lnSpc>
                <a:spcPct val="90000"/>
              </a:lnSpc>
            </a:pPr>
            <a:endParaRPr lang="sl-SI" sz="2000" b="1" dirty="0">
              <a:solidFill>
                <a:srgbClr val="9FBF0E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333375"/>
            <a:ext cx="6491288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08000" indent="-508000"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000" b="1" dirty="0" err="1">
                <a:solidFill>
                  <a:srgbClr val="98BF0E"/>
                </a:solidFill>
                <a:latin typeface="Calibri" pitchFamily="34" charset="0"/>
              </a:rPr>
              <a:t>Osnove</a:t>
            </a:r>
            <a:r>
              <a:rPr lang="cs-CZ" sz="2000" b="1" dirty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Calibri" pitchFamily="34" charset="0"/>
              </a:rPr>
              <a:t>EPO</a:t>
            </a:r>
            <a:endParaRPr lang="cs-CZ" sz="2000" b="1" dirty="0">
              <a:solidFill>
                <a:srgbClr val="98BF0E"/>
              </a:solidFill>
              <a:latin typeface="Calibri" pitchFamily="34" charset="0"/>
            </a:endParaRPr>
          </a:p>
          <a:p>
            <a:pPr marL="508000" indent="-508000" algn="ctr">
              <a:spcBef>
                <a:spcPts val="600"/>
              </a:spcBef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EED </a:t>
            </a:r>
            <a:r>
              <a:rPr lang="cs-CZ" sz="2800" b="1" dirty="0" err="1" smtClean="0">
                <a:solidFill>
                  <a:srgbClr val="FB7F19"/>
                </a:solidFill>
                <a:latin typeface="Calibri" pitchFamily="34" charset="0"/>
              </a:rPr>
              <a:t>definicija</a:t>
            </a: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 EPO </a:t>
            </a:r>
            <a:endParaRPr lang="cs-CZ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 err="1" smtClean="0">
                <a:solidFill>
                  <a:srgbClr val="98BF0E"/>
                </a:solidFill>
                <a:latin typeface="Calibri" pitchFamily="34" charset="0"/>
              </a:rPr>
              <a:t>Pregled</a:t>
            </a:r>
            <a:r>
              <a:rPr lang="cs-CZ" sz="3200" b="1" dirty="0" smtClean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3200" b="1" dirty="0" err="1" smtClean="0">
                <a:solidFill>
                  <a:srgbClr val="98BF0E"/>
                </a:solidFill>
                <a:latin typeface="Calibri" pitchFamily="34" charset="0"/>
              </a:rPr>
              <a:t>izobraževalnih</a:t>
            </a:r>
            <a:r>
              <a:rPr lang="cs-CZ" sz="3200" b="1" dirty="0" smtClean="0">
                <a:solidFill>
                  <a:srgbClr val="98BF0E"/>
                </a:solidFill>
                <a:latin typeface="Calibri" pitchFamily="34" charset="0"/>
              </a:rPr>
              <a:t> </a:t>
            </a:r>
            <a:r>
              <a:rPr lang="cs-CZ" sz="3200" b="1" dirty="0" err="1" smtClean="0">
                <a:solidFill>
                  <a:srgbClr val="98BF0E"/>
                </a:solidFill>
                <a:latin typeface="Calibri" pitchFamily="34" charset="0"/>
              </a:rPr>
              <a:t>modulov</a:t>
            </a:r>
            <a:endParaRPr lang="cs-CZ" sz="3200" b="1" dirty="0">
              <a:solidFill>
                <a:srgbClr val="98BF0E"/>
              </a:solidFill>
              <a:latin typeface="Calibri" pitchFamily="34" charset="0"/>
            </a:endParaRPr>
          </a:p>
        </p:txBody>
      </p:sp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1917700"/>
            <a:ext cx="8435975" cy="4247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I. </a:t>
            </a:r>
            <a:r>
              <a:rPr lang="cs-CZ" sz="2600" b="1" dirty="0" err="1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Osnove</a:t>
            </a:r>
            <a:r>
              <a:rPr lang="cs-CZ" sz="26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sl-SI" sz="2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energetskega </a:t>
            </a:r>
            <a:r>
              <a:rPr lang="sl-SI" sz="2600" b="1" dirty="0" err="1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pogodbeništva</a:t>
            </a:r>
            <a:r>
              <a:rPr lang="sl-SI" sz="2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sl-SI" sz="2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– EPO (angl. EPC</a:t>
            </a:r>
            <a:r>
              <a:rPr lang="sl-SI" sz="2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*)</a:t>
            </a:r>
            <a:endParaRPr lang="en-US" sz="2600" b="1" dirty="0">
              <a:solidFill>
                <a:srgbClr val="98BF0E"/>
              </a:solidFill>
              <a:latin typeface="Calibri" pitchFamily="34" charset="0"/>
              <a:ea typeface="Microsoft YaHei"/>
              <a:cs typeface="Microsoft YaHei"/>
            </a:endParaRP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II. </a:t>
            </a:r>
            <a:r>
              <a:rPr lang="cs-CZ" sz="2600" dirty="0" err="1" smtClean="0">
                <a:latin typeface="Calibri" pitchFamily="34" charset="0"/>
                <a:ea typeface="Microsoft YaHei"/>
                <a:cs typeface="Microsoft YaHei"/>
              </a:rPr>
              <a:t>Postopek</a:t>
            </a:r>
            <a:r>
              <a:rPr lang="cs-CZ" sz="2600" dirty="0" smtClean="0"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600" dirty="0" smtClean="0">
                <a:latin typeface="Calibri" pitchFamily="34" charset="0"/>
                <a:ea typeface="Microsoft YaHei"/>
                <a:cs typeface="Microsoft YaHei"/>
              </a:rPr>
              <a:t>EPO </a:t>
            </a:r>
            <a:r>
              <a:rPr lang="sl-SI" sz="2600" dirty="0" smtClean="0">
                <a:latin typeface="Calibri" pitchFamily="34" charset="0"/>
                <a:ea typeface="Microsoft YaHei"/>
                <a:cs typeface="Microsoft YaHei"/>
              </a:rPr>
              <a:t>–</a:t>
            </a:r>
            <a:r>
              <a:rPr lang="cs-CZ" sz="2600" dirty="0" smtClean="0"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od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identifikacije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projekta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 do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naročanja</a:t>
            </a:r>
            <a:endParaRPr lang="cs-CZ" sz="2600" dirty="0">
              <a:latin typeface="Calibri" pitchFamily="34" charset="0"/>
              <a:ea typeface="Microsoft YaHei"/>
              <a:cs typeface="Microsoft YaHei"/>
            </a:endParaRP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98BF0E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III. </a:t>
            </a:r>
            <a:r>
              <a:rPr lang="cs-CZ" sz="2600" dirty="0" err="1" smtClean="0">
                <a:latin typeface="Calibri" pitchFamily="34" charset="0"/>
                <a:ea typeface="Microsoft YaHei"/>
                <a:cs typeface="Microsoft YaHei"/>
              </a:rPr>
              <a:t>Postopek</a:t>
            </a:r>
            <a:r>
              <a:rPr lang="cs-CZ" sz="2600" dirty="0" smtClean="0"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600" dirty="0" smtClean="0">
                <a:latin typeface="Calibri" pitchFamily="34" charset="0"/>
                <a:ea typeface="Microsoft YaHei"/>
                <a:cs typeface="Microsoft YaHei"/>
              </a:rPr>
              <a:t>EPO </a:t>
            </a:r>
            <a:r>
              <a:rPr lang="en-US" sz="2600" dirty="0" smtClean="0">
                <a:latin typeface="Calibri" pitchFamily="34" charset="0"/>
                <a:ea typeface="Microsoft YaHei"/>
                <a:cs typeface="Microsoft YaHei"/>
              </a:rPr>
              <a:t>– 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od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pogodbe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 do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zagotovljenih</a:t>
            </a:r>
            <a:r>
              <a:rPr lang="cs-CZ" sz="2600" dirty="0"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600" dirty="0" err="1">
                <a:latin typeface="Calibri" pitchFamily="34" charset="0"/>
                <a:ea typeface="Microsoft YaHei"/>
                <a:cs typeface="Microsoft YaHei"/>
              </a:rPr>
              <a:t>prihrankov</a:t>
            </a:r>
            <a:r>
              <a:rPr lang="en-US" sz="2600" dirty="0">
                <a:latin typeface="Calibri" pitchFamily="34" charset="0"/>
                <a:ea typeface="Microsoft YaHei"/>
                <a:cs typeface="Microsoft YaHei"/>
              </a:rPr>
              <a:t> </a:t>
            </a: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IV. </a:t>
            </a:r>
            <a:r>
              <a:rPr lang="en-US" sz="2600" dirty="0" err="1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Financi</a:t>
            </a:r>
            <a:r>
              <a:rPr lang="sl-SI" sz="2600" dirty="0" err="1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ranje</a:t>
            </a:r>
            <a:r>
              <a:rPr lang="sl-SI" sz="2600" dirty="0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sl-SI" sz="2600" dirty="0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EPO </a:t>
            </a:r>
            <a:endParaRPr lang="sl-SI" sz="2600" dirty="0" smtClean="0">
              <a:solidFill>
                <a:srgbClr val="19171C"/>
              </a:solidFill>
              <a:latin typeface="Calibri" pitchFamily="34" charset="0"/>
              <a:ea typeface="Microsoft YaHei"/>
              <a:cs typeface="Microsoft YaHei"/>
            </a:endParaRP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2600" dirty="0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V</a:t>
            </a:r>
            <a:r>
              <a:rPr lang="cs-CZ" sz="2600" dirty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. </a:t>
            </a:r>
            <a:r>
              <a:rPr lang="sl-SI" sz="2600" dirty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Podporna </a:t>
            </a:r>
            <a:r>
              <a:rPr lang="sl-SI" sz="2600" dirty="0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strategija </a:t>
            </a:r>
            <a:r>
              <a:rPr lang="sl-SI" sz="2600" dirty="0" smtClean="0">
                <a:solidFill>
                  <a:srgbClr val="19171C"/>
                </a:solidFill>
                <a:latin typeface="Calibri" pitchFamily="34" charset="0"/>
                <a:ea typeface="Microsoft YaHei"/>
                <a:cs typeface="Microsoft YaHei"/>
              </a:rPr>
              <a:t>EPO</a:t>
            </a:r>
            <a:endParaRPr lang="sl-SI" sz="2600" dirty="0" smtClean="0">
              <a:solidFill>
                <a:srgbClr val="19171C"/>
              </a:solidFill>
              <a:latin typeface="Calibri" pitchFamily="34" charset="0"/>
              <a:ea typeface="Microsoft YaHei"/>
              <a:cs typeface="Microsoft YaHei"/>
            </a:endParaRPr>
          </a:p>
          <a:p>
            <a:pPr marL="571500" indent="-571500">
              <a:lnSpc>
                <a:spcPct val="150000"/>
              </a:lnSpc>
              <a:spcBef>
                <a:spcPts val="650"/>
              </a:spcBef>
              <a:buClr>
                <a:srgbClr val="19171C"/>
              </a:buClr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cs-CZ" sz="1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*</a:t>
            </a:r>
            <a:r>
              <a:rPr lang="cs-CZ" sz="1600" b="1" dirty="0" err="1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Energy</a:t>
            </a:r>
            <a:r>
              <a:rPr lang="cs-CZ" sz="16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1600" b="1" dirty="0" err="1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Perfromance</a:t>
            </a:r>
            <a:r>
              <a:rPr lang="cs-CZ" sz="1600" b="1" dirty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1600" b="1" dirty="0" err="1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Contracting</a:t>
            </a:r>
            <a:endParaRPr lang="en-US" sz="1600" b="1" dirty="0">
              <a:solidFill>
                <a:srgbClr val="98BF0E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231B2A-5F84-46CA-9FD6-44195C24679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608512"/>
          </a:xfrm>
        </p:spPr>
        <p:txBody>
          <a:bodyPr>
            <a:noAutofit/>
          </a:bodyPr>
          <a:lstStyle/>
          <a:p>
            <a:r>
              <a:rPr lang="sl-SI" sz="2400" b="1" dirty="0" smtClean="0">
                <a:solidFill>
                  <a:srgbClr val="98BF0E"/>
                </a:solidFill>
              </a:rPr>
              <a:t>Investicija v ukrepe učinkovite rabo energije (URE) se poplača iz prihranjenih stroškov za energijo zaradi manjše porabe energije</a:t>
            </a:r>
          </a:p>
          <a:p>
            <a:r>
              <a:rPr lang="sl-SI" sz="2400" b="1" dirty="0" smtClean="0">
                <a:solidFill>
                  <a:srgbClr val="98BF0E"/>
                </a:solidFill>
              </a:rPr>
              <a:t>Ni potrebe po lastnem kapitalu naročnika </a:t>
            </a:r>
            <a:r>
              <a:rPr lang="sl-SI" sz="2400" b="1" dirty="0" smtClean="0">
                <a:solidFill>
                  <a:srgbClr val="98BF0E"/>
                </a:solidFill>
              </a:rPr>
              <a:t>EPO </a:t>
            </a:r>
            <a:r>
              <a:rPr lang="sl-SI" sz="2400" b="1" dirty="0" smtClean="0">
                <a:solidFill>
                  <a:srgbClr val="98BF0E"/>
                </a:solidFill>
              </a:rPr>
              <a:t>za investicijo v ukrepe URE </a:t>
            </a:r>
            <a:endParaRPr lang="sl-SI" sz="2400" b="1" dirty="0" smtClean="0"/>
          </a:p>
          <a:p>
            <a:pPr lvl="1"/>
            <a:r>
              <a:rPr lang="sl-SI" sz="2200" dirty="0" smtClean="0"/>
              <a:t>Ker se investicija URE poplača iz ustvarjenega prihranka energije, ni potrebe po lastnem kapitalu naročnika </a:t>
            </a:r>
            <a:r>
              <a:rPr lang="sl-SI" sz="2200" dirty="0" smtClean="0"/>
              <a:t>EPO </a:t>
            </a:r>
            <a:r>
              <a:rPr lang="sl-SI" sz="2200" dirty="0"/>
              <a:t>za </a:t>
            </a:r>
            <a:r>
              <a:rPr lang="sl-SI" sz="2200" dirty="0" smtClean="0"/>
              <a:t>projekt EPO.</a:t>
            </a:r>
            <a:endParaRPr lang="sl-SI" sz="2200" dirty="0" smtClean="0"/>
          </a:p>
          <a:p>
            <a:pPr eaLnBrk="1" hangingPunct="1"/>
            <a:r>
              <a:rPr lang="sl-SI" sz="2400" b="1" dirty="0" smtClean="0">
                <a:solidFill>
                  <a:srgbClr val="9FBF0E"/>
                </a:solidFill>
              </a:rPr>
              <a:t>Storitev na ključ </a:t>
            </a:r>
          </a:p>
          <a:p>
            <a:pPr lvl="1" eaLnBrk="1" hangingPunct="1"/>
            <a:r>
              <a:rPr lang="sl-SI" sz="2200" dirty="0" smtClean="0"/>
              <a:t>Ponudnik </a:t>
            </a:r>
            <a:r>
              <a:rPr lang="sl-SI" sz="2200" dirty="0" smtClean="0"/>
              <a:t>EPO </a:t>
            </a:r>
            <a:r>
              <a:rPr lang="sl-SI" sz="2200" dirty="0" smtClean="0"/>
              <a:t>zagotavlja vse storitve, ki so potrebne za pripravo in izvedbo </a:t>
            </a:r>
            <a:r>
              <a:rPr lang="sl-SI" sz="2200" dirty="0" smtClean="0"/>
              <a:t>projekta EPO, </a:t>
            </a:r>
            <a:r>
              <a:rPr lang="sl-SI" sz="2200" dirty="0" smtClean="0"/>
              <a:t>vključno z energetskim pregledom na začetku projekta ter dolgoročnim spremljanjem in verifikacijo ustvarjenega prihranka energije </a:t>
            </a:r>
            <a:r>
              <a:rPr lang="sl-SI" sz="2200" dirty="0" smtClean="0"/>
              <a:t>(angl. </a:t>
            </a:r>
            <a:r>
              <a:rPr lang="sl-SI" sz="2200" dirty="0" err="1" smtClean="0"/>
              <a:t>Monitoring</a:t>
            </a:r>
            <a:r>
              <a:rPr lang="sl-SI" sz="2200" dirty="0" smtClean="0"/>
              <a:t> </a:t>
            </a:r>
            <a:r>
              <a:rPr lang="sl-SI" sz="2200" dirty="0" smtClean="0"/>
              <a:t>&amp; </a:t>
            </a:r>
            <a:r>
              <a:rPr lang="sl-SI" sz="2200" dirty="0" err="1" smtClean="0"/>
              <a:t>Verification</a:t>
            </a:r>
            <a:r>
              <a:rPr lang="sl-SI" sz="2200" dirty="0" smtClean="0"/>
              <a:t> -M&amp;V</a:t>
            </a:r>
            <a:r>
              <a:rPr lang="sl-SI" sz="2200" dirty="0"/>
              <a:t>) </a:t>
            </a:r>
            <a:r>
              <a:rPr lang="sl-SI" sz="2200" dirty="0" smtClean="0"/>
              <a:t>po izvedbi projekta </a:t>
            </a:r>
            <a:r>
              <a:rPr lang="sl-SI" sz="2200" dirty="0" smtClean="0"/>
              <a:t>EPO.</a:t>
            </a:r>
            <a:endParaRPr lang="sl-SI" sz="2200" dirty="0" smtClean="0"/>
          </a:p>
          <a:p>
            <a:pPr lvl="1"/>
            <a:endParaRPr lang="sl-SI" sz="2200" dirty="0" smtClean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6048375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90440" rIns="0" bIns="190440"/>
          <a:lstStyle/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 smtClean="0">
                <a:solidFill>
                  <a:srgbClr val="98BF0E"/>
                </a:solidFill>
                <a:latin typeface="+mn-lt"/>
                <a:ea typeface="Microsoft YaHei" charset="-122"/>
              </a:rPr>
              <a:t>Osnove</a:t>
            </a:r>
            <a:r>
              <a:rPr lang="cs-CZ" sz="2000" b="1" dirty="0" smtClean="0">
                <a:solidFill>
                  <a:srgbClr val="98BF0E"/>
                </a:solidFill>
                <a:latin typeface="+mn-lt"/>
                <a:ea typeface="Microsoft YaHei" charset="-122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+mn-lt"/>
                <a:ea typeface="Microsoft YaHei" charset="-122"/>
              </a:rPr>
              <a:t>EPO</a:t>
            </a:r>
          </a:p>
          <a:p>
            <a:pPr algn="ctr" eaLnBrk="0" hangingPunct="0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 smtClean="0">
                <a:solidFill>
                  <a:srgbClr val="FB7F19"/>
                </a:solidFill>
                <a:latin typeface="+mn-lt"/>
                <a:ea typeface="Microsoft YaHei" charset="-122"/>
              </a:rPr>
              <a:t>Tipičen</a:t>
            </a:r>
            <a:r>
              <a:rPr lang="cs-CZ" sz="2800" b="1" dirty="0" smtClean="0">
                <a:solidFill>
                  <a:srgbClr val="FB7F19"/>
                </a:solidFill>
                <a:latin typeface="+mn-lt"/>
                <a:ea typeface="Microsoft YaHei" charset="-122"/>
              </a:rPr>
              <a:t> EPO </a:t>
            </a:r>
            <a:r>
              <a:rPr lang="cs-CZ" sz="2800" b="1" dirty="0" smtClean="0">
                <a:solidFill>
                  <a:srgbClr val="FB7F19"/>
                </a:solidFill>
                <a:latin typeface="+mn-lt"/>
                <a:ea typeface="Microsoft YaHei" charset="-122"/>
              </a:rPr>
              <a:t>projekt</a:t>
            </a:r>
            <a:endParaRPr lang="en-GB" sz="2800" b="1" dirty="0">
              <a:solidFill>
                <a:srgbClr val="FB7F19"/>
              </a:solidFill>
              <a:latin typeface="+mn-lt"/>
              <a:ea typeface="Microsoft YaHei" charset="-122"/>
            </a:endParaRPr>
          </a:p>
        </p:txBody>
      </p:sp>
      <p:sp>
        <p:nvSpPr>
          <p:cNvPr id="7" name="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608512"/>
          </a:xfrm>
        </p:spPr>
        <p:txBody>
          <a:bodyPr>
            <a:noAutofit/>
          </a:bodyPr>
          <a:lstStyle/>
          <a:p>
            <a:r>
              <a:rPr lang="sl-SI" sz="2400" b="1" dirty="0" err="1" smtClean="0">
                <a:solidFill>
                  <a:srgbClr val="98BF0E"/>
                </a:solidFill>
              </a:rPr>
              <a:t>Rizik</a:t>
            </a:r>
            <a:r>
              <a:rPr lang="sl-SI" sz="2400" b="1" dirty="0" smtClean="0">
                <a:solidFill>
                  <a:srgbClr val="98BF0E"/>
                </a:solidFill>
              </a:rPr>
              <a:t> naročnika </a:t>
            </a:r>
            <a:r>
              <a:rPr lang="sl-SI" sz="2400" b="1" dirty="0" smtClean="0">
                <a:solidFill>
                  <a:srgbClr val="98BF0E"/>
                </a:solidFill>
              </a:rPr>
              <a:t>EPO </a:t>
            </a:r>
            <a:r>
              <a:rPr lang="sl-SI" sz="2400" b="1" dirty="0" smtClean="0">
                <a:solidFill>
                  <a:srgbClr val="98BF0E"/>
                </a:solidFill>
              </a:rPr>
              <a:t>je minimalen</a:t>
            </a:r>
          </a:p>
          <a:p>
            <a:pPr lvl="1"/>
            <a:r>
              <a:rPr lang="sl-SI" sz="2200" dirty="0" smtClean="0"/>
              <a:t>Ponudnik </a:t>
            </a:r>
            <a:r>
              <a:rPr lang="sl-SI" sz="2200" dirty="0" smtClean="0"/>
              <a:t>EPO </a:t>
            </a:r>
            <a:r>
              <a:rPr lang="sl-SI" sz="2200" dirty="0" smtClean="0"/>
              <a:t>prevzame tveganja uspešnosti projekta </a:t>
            </a:r>
            <a:r>
              <a:rPr lang="sl-SI" sz="2200" dirty="0" smtClean="0"/>
              <a:t>EPO.</a:t>
            </a:r>
            <a:endParaRPr lang="sl-SI" sz="2200" dirty="0"/>
          </a:p>
          <a:p>
            <a:pPr eaLnBrk="1" hangingPunct="1"/>
            <a:r>
              <a:rPr lang="sl-SI" sz="2400" b="1" dirty="0" smtClean="0">
                <a:solidFill>
                  <a:srgbClr val="9FBF0E"/>
                </a:solidFill>
              </a:rPr>
              <a:t>Prihranki energije so garantirani</a:t>
            </a:r>
            <a:endParaRPr lang="cs-CZ" sz="2400" b="1" dirty="0">
              <a:solidFill>
                <a:srgbClr val="9FBF0E"/>
              </a:solidFill>
            </a:endParaRPr>
          </a:p>
          <a:p>
            <a:pPr lvl="1" eaLnBrk="1" hangingPunct="1"/>
            <a:r>
              <a:rPr lang="sl-SI" sz="2200" dirty="0" smtClean="0"/>
              <a:t>Ponudnik </a:t>
            </a:r>
            <a:r>
              <a:rPr lang="sl-SI" sz="2200" dirty="0" smtClean="0"/>
              <a:t>EPO </a:t>
            </a:r>
            <a:r>
              <a:rPr lang="sl-SI" sz="2200" dirty="0" smtClean="0"/>
              <a:t>garantira, </a:t>
            </a:r>
            <a:r>
              <a:rPr lang="sl-SI" sz="2200" dirty="0"/>
              <a:t>da </a:t>
            </a:r>
            <a:r>
              <a:rPr lang="sl-SI" sz="2200" dirty="0" smtClean="0"/>
              <a:t>bo dosegel pogodbeni prihranek energije in se zaveže, da v primeru, če ga ne doseže, bo plačal naročniku </a:t>
            </a:r>
            <a:r>
              <a:rPr lang="sl-SI" sz="2200" dirty="0" smtClean="0"/>
              <a:t>EPO </a:t>
            </a:r>
            <a:r>
              <a:rPr lang="sl-SI" sz="2200" dirty="0" smtClean="0"/>
              <a:t>primanjkljaj prihranka.</a:t>
            </a:r>
          </a:p>
          <a:p>
            <a:pPr eaLnBrk="1" hangingPunct="1"/>
            <a:r>
              <a:rPr lang="sl-SI" sz="2400" b="1" dirty="0" smtClean="0">
                <a:solidFill>
                  <a:srgbClr val="9FBF0E"/>
                </a:solidFill>
              </a:rPr>
              <a:t>Pomoč pri financiranju </a:t>
            </a:r>
            <a:r>
              <a:rPr lang="sl-SI" sz="2400" b="1" dirty="0">
                <a:solidFill>
                  <a:srgbClr val="9FBF0E"/>
                </a:solidFill>
              </a:rPr>
              <a:t>p</a:t>
            </a:r>
            <a:r>
              <a:rPr lang="en-US" sz="2400" b="1" dirty="0" err="1">
                <a:solidFill>
                  <a:srgbClr val="9FBF0E"/>
                </a:solidFill>
              </a:rPr>
              <a:t>roje</a:t>
            </a:r>
            <a:r>
              <a:rPr lang="sl-SI" sz="2400" b="1" dirty="0" err="1" smtClean="0">
                <a:solidFill>
                  <a:srgbClr val="9FBF0E"/>
                </a:solidFill>
              </a:rPr>
              <a:t>kta</a:t>
            </a:r>
            <a:r>
              <a:rPr lang="sl-SI" sz="2400" b="1" dirty="0" smtClean="0">
                <a:solidFill>
                  <a:srgbClr val="9FBF0E"/>
                </a:solidFill>
              </a:rPr>
              <a:t> </a:t>
            </a:r>
            <a:r>
              <a:rPr lang="sl-SI" sz="2400" b="1" dirty="0" smtClean="0">
                <a:solidFill>
                  <a:srgbClr val="9FBF0E"/>
                </a:solidFill>
              </a:rPr>
              <a:t>EPO</a:t>
            </a:r>
            <a:r>
              <a:rPr lang="en-US" sz="2400" b="1" dirty="0" smtClean="0">
                <a:solidFill>
                  <a:srgbClr val="9FBF0E"/>
                </a:solidFill>
              </a:rPr>
              <a:t> </a:t>
            </a:r>
            <a:endParaRPr lang="cs-CZ" sz="2400" b="1" dirty="0">
              <a:solidFill>
                <a:srgbClr val="9FBF0E"/>
              </a:solidFill>
            </a:endParaRPr>
          </a:p>
          <a:p>
            <a:pPr lvl="1" eaLnBrk="1" hangingPunct="1"/>
            <a:r>
              <a:rPr lang="sl-SI" sz="2200" dirty="0" smtClean="0"/>
              <a:t>Financiranje </a:t>
            </a:r>
            <a:r>
              <a:rPr lang="sl-SI" sz="2200" dirty="0" smtClean="0"/>
              <a:t>projekta URE </a:t>
            </a:r>
            <a:r>
              <a:rPr lang="sl-SI" sz="2200" dirty="0" smtClean="0"/>
              <a:t>po modelu EPO </a:t>
            </a:r>
            <a:r>
              <a:rPr lang="sl-SI" sz="2200" dirty="0"/>
              <a:t>lahko </a:t>
            </a:r>
            <a:r>
              <a:rPr lang="sl-SI" sz="2200" dirty="0" smtClean="0"/>
              <a:t>zagotovi bodisi naročnik </a:t>
            </a:r>
            <a:r>
              <a:rPr lang="sl-SI" sz="2200" dirty="0" smtClean="0"/>
              <a:t>EPO </a:t>
            </a:r>
            <a:r>
              <a:rPr lang="sl-SI" sz="2200" dirty="0" smtClean="0"/>
              <a:t>bodisi ponudnik </a:t>
            </a:r>
            <a:r>
              <a:rPr lang="sl-SI" sz="2200" dirty="0" smtClean="0"/>
              <a:t>EPO </a:t>
            </a:r>
            <a:r>
              <a:rPr lang="sl-SI" sz="2200" dirty="0" smtClean="0"/>
              <a:t>ali pa tretja oseba. Financiranje s strani ponudnika </a:t>
            </a:r>
            <a:r>
              <a:rPr lang="sl-SI" sz="2200" dirty="0" smtClean="0"/>
              <a:t>EPO </a:t>
            </a:r>
            <a:r>
              <a:rPr lang="sl-SI" sz="2200" dirty="0" smtClean="0"/>
              <a:t>je ena izmed možnosti, ni pa obvezni del projekta</a:t>
            </a:r>
            <a:r>
              <a:rPr lang="en-US" sz="2200" dirty="0" smtClean="0"/>
              <a:t>.</a:t>
            </a:r>
            <a:endParaRPr lang="en-US" sz="2200" dirty="0"/>
          </a:p>
          <a:p>
            <a:pPr marL="457200" lvl="1" indent="0">
              <a:buNone/>
            </a:pPr>
            <a:endParaRPr lang="sl-SI" sz="2200" dirty="0" smtClean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6048375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90440" rIns="0" bIns="190440"/>
          <a:lstStyle/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 smtClean="0">
                <a:solidFill>
                  <a:srgbClr val="98BF0E"/>
                </a:solidFill>
                <a:latin typeface="+mn-lt"/>
                <a:ea typeface="Microsoft YaHei" charset="-122"/>
              </a:rPr>
              <a:t>Osnove</a:t>
            </a:r>
            <a:r>
              <a:rPr lang="cs-CZ" sz="2000" b="1" dirty="0" smtClean="0">
                <a:solidFill>
                  <a:srgbClr val="98BF0E"/>
                </a:solidFill>
                <a:latin typeface="+mn-lt"/>
                <a:ea typeface="Microsoft YaHei" charset="-122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+mn-lt"/>
                <a:ea typeface="Microsoft YaHei" charset="-122"/>
              </a:rPr>
              <a:t>EPO</a:t>
            </a:r>
          </a:p>
          <a:p>
            <a:pPr algn="ctr" eaLnBrk="0" hangingPunct="0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 smtClean="0">
                <a:solidFill>
                  <a:srgbClr val="FB7F19"/>
                </a:solidFill>
                <a:latin typeface="+mn-lt"/>
                <a:ea typeface="Microsoft YaHei" charset="-122"/>
              </a:rPr>
              <a:t>Tipičen</a:t>
            </a:r>
            <a:r>
              <a:rPr lang="cs-CZ" sz="2800" b="1" dirty="0" smtClean="0">
                <a:solidFill>
                  <a:srgbClr val="FB7F19"/>
                </a:solidFill>
                <a:latin typeface="+mn-lt"/>
                <a:ea typeface="Microsoft YaHei" charset="-122"/>
              </a:rPr>
              <a:t> EPO </a:t>
            </a:r>
            <a:r>
              <a:rPr lang="cs-CZ" sz="2800" b="1" dirty="0" smtClean="0">
                <a:solidFill>
                  <a:srgbClr val="FB7F19"/>
                </a:solidFill>
                <a:latin typeface="+mn-lt"/>
                <a:ea typeface="Microsoft YaHei" charset="-122"/>
              </a:rPr>
              <a:t>projekt</a:t>
            </a:r>
            <a:endParaRPr lang="en-GB" sz="2800" b="1" dirty="0">
              <a:solidFill>
                <a:srgbClr val="FB7F19"/>
              </a:solidFill>
              <a:latin typeface="+mn-lt"/>
              <a:ea typeface="Microsoft YaHei" charset="-122"/>
            </a:endParaRPr>
          </a:p>
        </p:txBody>
      </p:sp>
      <p:sp>
        <p:nvSpPr>
          <p:cNvPr id="7" name="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60432" y="6376243"/>
            <a:ext cx="576064" cy="365125"/>
          </a:xfrm>
          <a:prstGeom prst="rect">
            <a:avLst/>
          </a:prstGeom>
          <a:noFill/>
        </p:spPr>
        <p:txBody>
          <a:bodyPr/>
          <a:lstStyle/>
          <a:p>
            <a:fld id="{580AE9B1-E3EA-47E0-BE8E-6DDD8C60363D}" type="slidenum">
              <a:rPr lang="en-US" smtClean="0">
                <a:latin typeface="Arial" pitchFamily="34" charset="0"/>
              </a:rPr>
              <a:pPr/>
              <a:t>4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68313" y="188913"/>
            <a:ext cx="6335935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90440" rIns="0" bIns="190440"/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Osnove</a:t>
            </a:r>
            <a:r>
              <a:rPr lang="cs-CZ" sz="20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cs-CZ" sz="2000" b="1" dirty="0" smtClean="0">
                <a:solidFill>
                  <a:srgbClr val="98BF0E"/>
                </a:solidFill>
                <a:latin typeface="Calibri" pitchFamily="34" charset="0"/>
                <a:ea typeface="Microsoft YaHei"/>
                <a:cs typeface="Microsoft YaHei"/>
              </a:rPr>
              <a:t>EPO</a:t>
            </a:r>
          </a:p>
          <a:p>
            <a:pPr algn="ctr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 dirty="0" err="1" smtClean="0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Kdo</a:t>
            </a:r>
            <a:r>
              <a:rPr lang="en-GB" sz="2800" b="1" dirty="0" smtClean="0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en-GB" sz="2800" b="1" dirty="0" err="1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zagotavlja</a:t>
            </a:r>
            <a:r>
              <a:rPr lang="en-GB" sz="2800" b="1" dirty="0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sl-SI" sz="2800" b="1" dirty="0" smtClean="0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EPO</a:t>
            </a:r>
            <a:r>
              <a:rPr lang="en-GB" sz="2800" b="1" dirty="0" smtClean="0">
                <a:solidFill>
                  <a:srgbClr val="FB7F19"/>
                </a:solidFill>
                <a:latin typeface="Calibri" pitchFamily="34" charset="0"/>
                <a:ea typeface="Microsoft YaHei"/>
                <a:cs typeface="Microsoft YaHei"/>
              </a:rPr>
              <a:t>?</a:t>
            </a:r>
            <a:endParaRPr lang="en-GB" sz="2800" b="1" dirty="0">
              <a:solidFill>
                <a:srgbClr val="FB7F19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16386" name="Text Box 2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608512"/>
          </a:xfrm>
        </p:spPr>
        <p:txBody>
          <a:bodyPr/>
          <a:lstStyle/>
          <a:p>
            <a:pPr marL="336550" indent="-336550" eaLnBrk="1" hangingPunct="1">
              <a:spcBef>
                <a:spcPts val="7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Ponudnik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EPO</a:t>
            </a:r>
            <a:r>
              <a:rPr lang="sl-SI" sz="2400" dirty="0" smtClean="0"/>
              <a:t> </a:t>
            </a:r>
            <a:r>
              <a:rPr lang="sl-SI" sz="2400" dirty="0" smtClean="0"/>
              <a:t>= podjetje za storitve energetske učinkovitosti, </a:t>
            </a:r>
            <a:r>
              <a:rPr lang="sl-SI" sz="2400" dirty="0" err="1" smtClean="0"/>
              <a:t>ponavadi</a:t>
            </a:r>
            <a:r>
              <a:rPr lang="sl-SI" sz="2400" dirty="0" smtClean="0"/>
              <a:t> organizirano kot podjetje za energetske storitve </a:t>
            </a:r>
            <a:r>
              <a:rPr lang="sl-SI" sz="2400" dirty="0" smtClean="0"/>
              <a:t>(angl. </a:t>
            </a:r>
            <a:r>
              <a:rPr lang="sl-SI" sz="2400" b="1" dirty="0" err="1" smtClean="0">
                <a:solidFill>
                  <a:srgbClr val="98BF0E"/>
                </a:solidFill>
                <a:ea typeface="Microsoft YaHei"/>
                <a:cs typeface="Microsoft YaHei"/>
              </a:rPr>
              <a:t>E</a:t>
            </a:r>
            <a:r>
              <a:rPr lang="sl-SI" sz="2400" b="1" dirty="0" err="1" smtClean="0">
                <a:ea typeface="Microsoft YaHei"/>
                <a:cs typeface="Microsoft YaHei"/>
              </a:rPr>
              <a:t>nergy</a:t>
            </a:r>
            <a:r>
              <a:rPr lang="sl-SI" sz="2400" b="1" dirty="0" smtClean="0">
                <a:ea typeface="Microsoft YaHei"/>
                <a:cs typeface="Microsoft YaHei"/>
              </a:rPr>
              <a:t> </a:t>
            </a:r>
            <a:r>
              <a:rPr lang="sl-SI" sz="2400" b="1" dirty="0" err="1" smtClean="0">
                <a:solidFill>
                  <a:srgbClr val="98BF0E"/>
                </a:solidFill>
                <a:ea typeface="Microsoft YaHei"/>
                <a:cs typeface="Microsoft YaHei"/>
              </a:rPr>
              <a:t>S</a:t>
            </a:r>
            <a:r>
              <a:rPr lang="sl-SI" sz="2400" b="1" dirty="0" err="1" smtClean="0">
                <a:ea typeface="Microsoft YaHei"/>
                <a:cs typeface="Microsoft YaHei"/>
              </a:rPr>
              <a:t>ervice</a:t>
            </a:r>
            <a:r>
              <a:rPr lang="sl-SI" sz="2400" b="1" dirty="0" smtClean="0">
                <a:ea typeface="Microsoft YaHei"/>
                <a:cs typeface="Microsoft YaHei"/>
              </a:rPr>
              <a:t> </a:t>
            </a:r>
            <a:r>
              <a:rPr lang="sl-SI" sz="2400" b="1" dirty="0" err="1" smtClean="0">
                <a:solidFill>
                  <a:srgbClr val="98BF0E"/>
                </a:solidFill>
                <a:ea typeface="Microsoft YaHei"/>
                <a:cs typeface="Microsoft YaHei"/>
              </a:rPr>
              <a:t>Co</a:t>
            </a:r>
            <a:r>
              <a:rPr lang="sl-SI" sz="2400" b="1" dirty="0" err="1" smtClean="0">
                <a:ea typeface="Microsoft YaHei"/>
                <a:cs typeface="Microsoft YaHei"/>
              </a:rPr>
              <a:t>mpany</a:t>
            </a:r>
            <a:r>
              <a:rPr lang="sl-SI" sz="2400" b="1" dirty="0" smtClean="0">
                <a:ea typeface="Microsoft YaHei"/>
                <a:cs typeface="Microsoft YaHei"/>
              </a:rPr>
              <a:t> -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ESCO</a:t>
            </a:r>
            <a:r>
              <a:rPr lang="sl-SI" sz="2400" b="1" dirty="0" smtClean="0">
                <a:ea typeface="Microsoft YaHei"/>
                <a:cs typeface="Microsoft YaHei"/>
              </a:rPr>
              <a:t>)</a:t>
            </a:r>
            <a:endParaRPr lang="sl-SI" sz="2400" b="1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7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Ponudnik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EPO</a:t>
            </a:r>
            <a:r>
              <a:rPr lang="sl-SI" sz="2400" dirty="0" smtClean="0"/>
              <a:t>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– definicija skladno Evropskem kodeksu ravnanja za energetsko </a:t>
            </a:r>
            <a:r>
              <a:rPr lang="sl-SI" sz="2400" b="1" dirty="0" err="1" smtClean="0">
                <a:solidFill>
                  <a:srgbClr val="98BF0E"/>
                </a:solidFill>
                <a:ea typeface="Microsoft YaHei"/>
                <a:cs typeface="Microsoft YaHei"/>
              </a:rPr>
              <a:t>pogodbeništvo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:</a:t>
            </a:r>
            <a:endParaRPr lang="sl-SI" sz="2400" dirty="0" smtClean="0">
              <a:ea typeface="Microsoft YaHei"/>
              <a:cs typeface="Microsoft YaHei"/>
            </a:endParaRPr>
          </a:p>
          <a:p>
            <a:pPr marL="736600" lvl="1" indent="-279400" eaLnBrk="1" hangingPunct="1">
              <a:spcBef>
                <a:spcPts val="65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” fizična ali pravna oseba, ki izvaja energetske storitve v obliki energetskega </a:t>
            </a:r>
            <a:r>
              <a:rPr lang="sl-SI" sz="2000" dirty="0" err="1" smtClean="0">
                <a:solidFill>
                  <a:srgbClr val="000000"/>
                </a:solidFill>
                <a:ea typeface="Microsoft YaHei"/>
                <a:cs typeface="Microsoft YaHei"/>
              </a:rPr>
              <a:t>pogodbeništva</a:t>
            </a: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“</a:t>
            </a:r>
          </a:p>
          <a:p>
            <a:pPr marL="336550" indent="-336550" eaLnBrk="1" hangingPunct="1">
              <a:spcBef>
                <a:spcPts val="700"/>
              </a:spcBef>
              <a:buFont typeface="Wingdings" pitchFamily="2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400" b="1" dirty="0">
                <a:solidFill>
                  <a:srgbClr val="98BF0E"/>
                </a:solidFill>
                <a:ea typeface="Microsoft YaHei"/>
                <a:cs typeface="Microsoft YaHei"/>
              </a:rPr>
              <a:t>Ponudnik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EPO</a:t>
            </a:r>
            <a:r>
              <a:rPr lang="sl-SI" sz="2400" dirty="0" smtClean="0"/>
              <a:t> </a:t>
            </a:r>
            <a:r>
              <a:rPr lang="sl-SI" sz="2400" b="1" dirty="0">
                <a:solidFill>
                  <a:srgbClr val="98BF0E"/>
                </a:solidFill>
                <a:ea typeface="Microsoft YaHei"/>
                <a:cs typeface="Microsoft YaHei"/>
              </a:rPr>
              <a:t>– definicija skladno </a:t>
            </a:r>
            <a:r>
              <a:rPr lang="sl-SI" sz="2400" b="1" dirty="0" smtClean="0">
                <a:solidFill>
                  <a:srgbClr val="98BF0E"/>
                </a:solidFill>
                <a:ea typeface="Microsoft YaHei"/>
                <a:cs typeface="Microsoft YaHei"/>
              </a:rPr>
              <a:t>Direktivi o energetski učinkovitosti:</a:t>
            </a:r>
            <a:endParaRPr lang="sl-SI" sz="2400" dirty="0" smtClean="0">
              <a:ea typeface="Microsoft YaHei"/>
              <a:cs typeface="Microsoft YaHei"/>
            </a:endParaRPr>
          </a:p>
          <a:p>
            <a:pPr marL="736600" lvl="1" indent="-279400" eaLnBrk="1" hangingPunct="1">
              <a:spcBef>
                <a:spcPts val="650"/>
              </a:spcBef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sl-SI" sz="2000" dirty="0" smtClean="0">
                <a:solidFill>
                  <a:srgbClr val="000000"/>
                </a:solidFill>
                <a:ea typeface="Microsoft YaHei"/>
                <a:cs typeface="Microsoft YaHei"/>
              </a:rPr>
              <a:t>„fizična ali pravna oseba, ki opravlja energetske storitve ali druge ukrepe za izboljšanje energetske učinkovitosti v objektu ali prostorih končnega odjemalca“</a:t>
            </a: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  <a:p>
            <a:pPr marL="336550" indent="-336550" eaLnBrk="1" hangingPunct="1">
              <a:spcBef>
                <a:spcPts val="625"/>
              </a:spcBef>
              <a:buClrTx/>
              <a:buFontTx/>
              <a:buNone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2500" dirty="0" smtClean="0">
              <a:ea typeface="Microsoft YaHei"/>
              <a:cs typeface="Microsoft YaHei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E383A-2679-4F88-9C54-D715B82F07E3}" type="slidenum">
              <a:rPr lang="sv-SE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501650" y="115888"/>
            <a:ext cx="651862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90492" rIns="0" bIns="190492"/>
          <a:lstStyle/>
          <a:p>
            <a:pPr eaLnBrk="0" hangingPunct="0"/>
            <a:r>
              <a:rPr lang="sl-SI" sz="2000" b="1" dirty="0">
                <a:solidFill>
                  <a:srgbClr val="98BF0E"/>
                </a:solidFill>
                <a:latin typeface="Calibri" pitchFamily="34" charset="0"/>
              </a:rPr>
              <a:t>Osnove </a:t>
            </a:r>
            <a:r>
              <a:rPr lang="sl-SI" sz="2000" b="1" dirty="0" smtClean="0">
                <a:solidFill>
                  <a:srgbClr val="98BF0E"/>
                </a:solidFill>
                <a:latin typeface="Calibri" pitchFamily="34" charset="0"/>
              </a:rPr>
              <a:t>EPO</a:t>
            </a:r>
          </a:p>
          <a:p>
            <a:pPr algn="ctr" eaLnBrk="0" hangingPunct="0">
              <a:spcBef>
                <a:spcPts val="600"/>
              </a:spcBef>
            </a:pPr>
            <a:r>
              <a:rPr lang="sl-SI" sz="2800" b="1" dirty="0" smtClean="0">
                <a:solidFill>
                  <a:srgbClr val="FB7F19"/>
                </a:solidFill>
                <a:latin typeface="Calibri" pitchFamily="34" charset="0"/>
              </a:rPr>
              <a:t>Prihranki </a:t>
            </a:r>
            <a:r>
              <a:rPr lang="sl-SI" sz="2800" b="1" dirty="0" smtClean="0">
                <a:solidFill>
                  <a:srgbClr val="FB7F19"/>
                </a:solidFill>
                <a:latin typeface="Calibri" pitchFamily="34" charset="0"/>
              </a:rPr>
              <a:t>stroškov za energijo pri </a:t>
            </a:r>
            <a:r>
              <a:rPr lang="en-US" sz="2800" b="1" dirty="0" smtClean="0">
                <a:solidFill>
                  <a:srgbClr val="FB7F19"/>
                </a:solidFill>
                <a:latin typeface="Calibri" pitchFamily="34" charset="0"/>
              </a:rPr>
              <a:t>EP</a:t>
            </a:r>
            <a:r>
              <a:rPr lang="sl-SI" sz="2800" b="1" dirty="0" smtClean="0">
                <a:solidFill>
                  <a:srgbClr val="FB7F19"/>
                </a:solidFill>
                <a:latin typeface="Calibri" pitchFamily="34" charset="0"/>
              </a:rPr>
              <a:t>O</a:t>
            </a:r>
            <a:endParaRPr lang="en-US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grpSp>
        <p:nvGrpSpPr>
          <p:cNvPr id="19458" name="Group 5"/>
          <p:cNvGrpSpPr>
            <a:grpSpLocks noGrp="1"/>
          </p:cNvGrpSpPr>
          <p:nvPr/>
        </p:nvGrpSpPr>
        <p:grpSpPr bwMode="auto">
          <a:xfrm>
            <a:off x="468313" y="1618427"/>
            <a:ext cx="8228013" cy="4441157"/>
            <a:chOff x="578" y="1306"/>
            <a:chExt cx="5387" cy="2575"/>
          </a:xfrm>
        </p:grpSpPr>
        <p:grpSp>
          <p:nvGrpSpPr>
            <p:cNvPr id="19461" name="Group 6"/>
            <p:cNvGrpSpPr>
              <a:grpSpLocks/>
            </p:cNvGrpSpPr>
            <p:nvPr/>
          </p:nvGrpSpPr>
          <p:grpSpPr bwMode="auto">
            <a:xfrm>
              <a:off x="868" y="1336"/>
              <a:ext cx="4768" cy="2492"/>
              <a:chOff x="868" y="1336"/>
              <a:chExt cx="4768" cy="2492"/>
            </a:xfrm>
          </p:grpSpPr>
          <p:sp>
            <p:nvSpPr>
              <p:cNvPr id="19471" name="Freeform 7"/>
              <p:cNvSpPr>
                <a:spLocks/>
              </p:cNvSpPr>
              <p:nvPr/>
            </p:nvSpPr>
            <p:spPr bwMode="auto">
              <a:xfrm>
                <a:off x="990" y="2116"/>
                <a:ext cx="4339" cy="1427"/>
              </a:xfrm>
              <a:custGeom>
                <a:avLst/>
                <a:gdLst>
                  <a:gd name="T0" fmla="*/ 0 w 4339"/>
                  <a:gd name="T1" fmla="*/ 47 h 1427"/>
                  <a:gd name="T2" fmla="*/ 2 w 4339"/>
                  <a:gd name="T3" fmla="*/ 1417 h 1427"/>
                  <a:gd name="T4" fmla="*/ 4317 w 4339"/>
                  <a:gd name="T5" fmla="*/ 1426 h 1427"/>
                  <a:gd name="T6" fmla="*/ 4338 w 4339"/>
                  <a:gd name="T7" fmla="*/ 382 h 1427"/>
                  <a:gd name="T8" fmla="*/ 4253 w 4339"/>
                  <a:gd name="T9" fmla="*/ 394 h 1427"/>
                  <a:gd name="T10" fmla="*/ 3241 w 4339"/>
                  <a:gd name="T11" fmla="*/ 409 h 1427"/>
                  <a:gd name="T12" fmla="*/ 3234 w 4339"/>
                  <a:gd name="T13" fmla="*/ 401 h 1427"/>
                  <a:gd name="T14" fmla="*/ 495 w 4339"/>
                  <a:gd name="T15" fmla="*/ 682 h 1427"/>
                  <a:gd name="T16" fmla="*/ 495 w 4339"/>
                  <a:gd name="T17" fmla="*/ 599 h 1427"/>
                  <a:gd name="T18" fmla="*/ 505 w 4339"/>
                  <a:gd name="T19" fmla="*/ 0 h 1427"/>
                  <a:gd name="T20" fmla="*/ 415 w 4339"/>
                  <a:gd name="T21" fmla="*/ 7 h 1427"/>
                  <a:gd name="T22" fmla="*/ 0 w 4339"/>
                  <a:gd name="T23" fmla="*/ 47 h 14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39"/>
                  <a:gd name="T37" fmla="*/ 0 h 1427"/>
                  <a:gd name="T38" fmla="*/ 4339 w 4339"/>
                  <a:gd name="T39" fmla="*/ 1427 h 142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39" h="1427">
                    <a:moveTo>
                      <a:pt x="0" y="47"/>
                    </a:moveTo>
                    <a:lnTo>
                      <a:pt x="2" y="1417"/>
                    </a:lnTo>
                    <a:lnTo>
                      <a:pt x="4317" y="1426"/>
                    </a:lnTo>
                    <a:lnTo>
                      <a:pt x="4338" y="382"/>
                    </a:lnTo>
                    <a:lnTo>
                      <a:pt x="4253" y="394"/>
                    </a:lnTo>
                    <a:lnTo>
                      <a:pt x="3241" y="409"/>
                    </a:lnTo>
                    <a:lnTo>
                      <a:pt x="3234" y="401"/>
                    </a:lnTo>
                    <a:lnTo>
                      <a:pt x="495" y="682"/>
                    </a:lnTo>
                    <a:lnTo>
                      <a:pt x="495" y="599"/>
                    </a:lnTo>
                    <a:lnTo>
                      <a:pt x="505" y="0"/>
                    </a:lnTo>
                    <a:lnTo>
                      <a:pt x="415" y="7"/>
                    </a:lnTo>
                    <a:lnTo>
                      <a:pt x="0" y="47"/>
                    </a:lnTo>
                  </a:path>
                </a:pathLst>
              </a:custGeom>
              <a:solidFill>
                <a:srgbClr val="FF663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72" name="Line 8"/>
              <p:cNvSpPr>
                <a:spLocks noChangeShapeType="1"/>
              </p:cNvSpPr>
              <p:nvPr/>
            </p:nvSpPr>
            <p:spPr bwMode="auto">
              <a:xfrm flipH="1">
                <a:off x="1500" y="1839"/>
                <a:ext cx="3233" cy="423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73" name="Line 9"/>
              <p:cNvSpPr>
                <a:spLocks noChangeShapeType="1"/>
              </p:cNvSpPr>
              <p:nvPr/>
            </p:nvSpPr>
            <p:spPr bwMode="auto">
              <a:xfrm flipV="1">
                <a:off x="4732" y="1842"/>
                <a:ext cx="0" cy="692"/>
              </a:xfrm>
              <a:prstGeom prst="line">
                <a:avLst/>
              </a:prstGeom>
              <a:noFill/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74" name="Line 10"/>
              <p:cNvSpPr>
                <a:spLocks noChangeShapeType="1"/>
              </p:cNvSpPr>
              <p:nvPr/>
            </p:nvSpPr>
            <p:spPr bwMode="auto">
              <a:xfrm>
                <a:off x="991" y="1336"/>
                <a:ext cx="0" cy="220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75" name="Freeform 11"/>
              <p:cNvSpPr>
                <a:spLocks/>
              </p:cNvSpPr>
              <p:nvPr/>
            </p:nvSpPr>
            <p:spPr bwMode="auto">
              <a:xfrm>
                <a:off x="1500" y="1616"/>
                <a:ext cx="3816" cy="983"/>
              </a:xfrm>
              <a:custGeom>
                <a:avLst/>
                <a:gdLst>
                  <a:gd name="T0" fmla="*/ 3 w 3816"/>
                  <a:gd name="T1" fmla="*/ 507 h 983"/>
                  <a:gd name="T2" fmla="*/ 9 w 3816"/>
                  <a:gd name="T3" fmla="*/ 717 h 983"/>
                  <a:gd name="T4" fmla="*/ 2745 w 3816"/>
                  <a:gd name="T5" fmla="*/ 284 h 983"/>
                  <a:gd name="T6" fmla="*/ 2747 w 3816"/>
                  <a:gd name="T7" fmla="*/ 438 h 983"/>
                  <a:gd name="T8" fmla="*/ 2749 w 3816"/>
                  <a:gd name="T9" fmla="*/ 696 h 983"/>
                  <a:gd name="T10" fmla="*/ 2749 w 3816"/>
                  <a:gd name="T11" fmla="*/ 933 h 983"/>
                  <a:gd name="T12" fmla="*/ 2749 w 3816"/>
                  <a:gd name="T13" fmla="*/ 962 h 983"/>
                  <a:gd name="T14" fmla="*/ 2752 w 3816"/>
                  <a:gd name="T15" fmla="*/ 982 h 983"/>
                  <a:gd name="T16" fmla="*/ 3255 w 3816"/>
                  <a:gd name="T17" fmla="*/ 945 h 983"/>
                  <a:gd name="T18" fmla="*/ 3792 w 3816"/>
                  <a:gd name="T19" fmla="*/ 908 h 983"/>
                  <a:gd name="T20" fmla="*/ 3815 w 3816"/>
                  <a:gd name="T21" fmla="*/ 0 h 983"/>
                  <a:gd name="T22" fmla="*/ 118 w 3816"/>
                  <a:gd name="T23" fmla="*/ 497 h 983"/>
                  <a:gd name="T24" fmla="*/ 0 w 3816"/>
                  <a:gd name="T25" fmla="*/ 507 h 9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16"/>
                  <a:gd name="T40" fmla="*/ 0 h 983"/>
                  <a:gd name="T41" fmla="*/ 3816 w 3816"/>
                  <a:gd name="T42" fmla="*/ 983 h 98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16" h="983">
                    <a:moveTo>
                      <a:pt x="3" y="507"/>
                    </a:moveTo>
                    <a:lnTo>
                      <a:pt x="9" y="717"/>
                    </a:lnTo>
                    <a:lnTo>
                      <a:pt x="2745" y="284"/>
                    </a:lnTo>
                    <a:lnTo>
                      <a:pt x="2747" y="438"/>
                    </a:lnTo>
                    <a:lnTo>
                      <a:pt x="2749" y="696"/>
                    </a:lnTo>
                    <a:lnTo>
                      <a:pt x="2749" y="933"/>
                    </a:lnTo>
                    <a:lnTo>
                      <a:pt x="2749" y="962"/>
                    </a:lnTo>
                    <a:lnTo>
                      <a:pt x="2752" y="982"/>
                    </a:lnTo>
                    <a:lnTo>
                      <a:pt x="3255" y="945"/>
                    </a:lnTo>
                    <a:lnTo>
                      <a:pt x="3792" y="908"/>
                    </a:lnTo>
                    <a:lnTo>
                      <a:pt x="3815" y="0"/>
                    </a:lnTo>
                    <a:lnTo>
                      <a:pt x="118" y="497"/>
                    </a:lnTo>
                    <a:lnTo>
                      <a:pt x="0" y="507"/>
                    </a:lnTo>
                  </a:path>
                </a:pathLst>
              </a:custGeom>
              <a:gradFill rotWithShape="0">
                <a:gsLst>
                  <a:gs pos="0">
                    <a:srgbClr val="99FF99"/>
                  </a:gs>
                  <a:gs pos="100000">
                    <a:srgbClr val="FFFFFF"/>
                  </a:gs>
                </a:gsLst>
                <a:lin ang="540000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76" name="Freeform 12"/>
              <p:cNvSpPr>
                <a:spLocks/>
              </p:cNvSpPr>
              <p:nvPr/>
            </p:nvSpPr>
            <p:spPr bwMode="auto">
              <a:xfrm>
                <a:off x="1500" y="1834"/>
                <a:ext cx="3238" cy="938"/>
              </a:xfrm>
              <a:custGeom>
                <a:avLst/>
                <a:gdLst>
                  <a:gd name="T0" fmla="*/ 5 w 3238"/>
                  <a:gd name="T1" fmla="*/ 426 h 938"/>
                  <a:gd name="T2" fmla="*/ 0 w 3238"/>
                  <a:gd name="T3" fmla="*/ 928 h 938"/>
                  <a:gd name="T4" fmla="*/ 11 w 3238"/>
                  <a:gd name="T5" fmla="*/ 937 h 938"/>
                  <a:gd name="T6" fmla="*/ 3229 w 3238"/>
                  <a:gd name="T7" fmla="*/ 709 h 938"/>
                  <a:gd name="T8" fmla="*/ 3237 w 3238"/>
                  <a:gd name="T9" fmla="*/ 667 h 938"/>
                  <a:gd name="T10" fmla="*/ 3237 w 3238"/>
                  <a:gd name="T11" fmla="*/ 0 h 938"/>
                  <a:gd name="T12" fmla="*/ 5 w 3238"/>
                  <a:gd name="T13" fmla="*/ 426 h 9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38"/>
                  <a:gd name="T22" fmla="*/ 0 h 938"/>
                  <a:gd name="T23" fmla="*/ 3238 w 3238"/>
                  <a:gd name="T24" fmla="*/ 938 h 9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38" h="938">
                    <a:moveTo>
                      <a:pt x="5" y="426"/>
                    </a:moveTo>
                    <a:lnTo>
                      <a:pt x="0" y="928"/>
                    </a:lnTo>
                    <a:lnTo>
                      <a:pt x="11" y="937"/>
                    </a:lnTo>
                    <a:lnTo>
                      <a:pt x="3229" y="709"/>
                    </a:lnTo>
                    <a:lnTo>
                      <a:pt x="3237" y="667"/>
                    </a:lnTo>
                    <a:lnTo>
                      <a:pt x="3237" y="0"/>
                    </a:lnTo>
                    <a:lnTo>
                      <a:pt x="5" y="426"/>
                    </a:lnTo>
                  </a:path>
                </a:pathLst>
              </a:custGeom>
              <a:solidFill>
                <a:srgbClr val="33CC3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77" name="Line 13"/>
              <p:cNvSpPr>
                <a:spLocks noChangeShapeType="1"/>
              </p:cNvSpPr>
              <p:nvPr/>
            </p:nvSpPr>
            <p:spPr bwMode="auto">
              <a:xfrm flipH="1">
                <a:off x="4732" y="1730"/>
                <a:ext cx="6" cy="20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78" name="Line 14"/>
              <p:cNvSpPr>
                <a:spLocks noChangeShapeType="1"/>
              </p:cNvSpPr>
              <p:nvPr/>
            </p:nvSpPr>
            <p:spPr bwMode="auto">
              <a:xfrm flipH="1">
                <a:off x="1494" y="2775"/>
                <a:ext cx="4" cy="9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992" y="1628"/>
                <a:ext cx="4360" cy="545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prstDash val="sysDot"/>
                <a:round/>
                <a:headEnd type="none" w="sm" len="sm"/>
                <a:tailEnd type="none" w="sm" len="sm"/>
              </a:ln>
              <a:effectLst>
                <a:prstShdw prst="shdw17" dist="17961" dir="2700000">
                  <a:schemeClr val="tx2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sz="2000">
                  <a:latin typeface="+mn-lt"/>
                </a:endParaRPr>
              </a:p>
            </p:txBody>
          </p:sp>
          <p:sp>
            <p:nvSpPr>
              <p:cNvPr id="19480" name="Line 17"/>
              <p:cNvSpPr>
                <a:spLocks noChangeShapeType="1"/>
              </p:cNvSpPr>
              <p:nvPr/>
            </p:nvSpPr>
            <p:spPr bwMode="auto">
              <a:xfrm>
                <a:off x="994" y="3538"/>
                <a:ext cx="457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81" name="Line 18"/>
              <p:cNvSpPr>
                <a:spLocks noChangeShapeType="1"/>
              </p:cNvSpPr>
              <p:nvPr/>
            </p:nvSpPr>
            <p:spPr bwMode="auto">
              <a:xfrm>
                <a:off x="2042" y="1821"/>
                <a:ext cx="0" cy="229"/>
              </a:xfrm>
              <a:prstGeom prst="line">
                <a:avLst/>
              </a:prstGeom>
              <a:noFill/>
              <a:ln w="25400">
                <a:solidFill>
                  <a:srgbClr val="3F921E"/>
                </a:solidFill>
                <a:round/>
                <a:headEnd type="oval" w="sm" len="sm"/>
                <a:tailEnd type="oval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82" name="Line 19"/>
              <p:cNvSpPr>
                <a:spLocks noChangeShapeType="1"/>
              </p:cNvSpPr>
              <p:nvPr/>
            </p:nvSpPr>
            <p:spPr bwMode="auto">
              <a:xfrm flipH="1">
                <a:off x="3349" y="2649"/>
                <a:ext cx="0" cy="429"/>
              </a:xfrm>
              <a:prstGeom prst="line">
                <a:avLst/>
              </a:prstGeom>
              <a:noFill/>
              <a:ln w="25400">
                <a:solidFill>
                  <a:srgbClr val="3F921E"/>
                </a:solidFill>
                <a:round/>
                <a:headEnd type="oval" w="sm" len="sm"/>
                <a:tailEnd type="oval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8" name="Line 20"/>
              <p:cNvSpPr>
                <a:spLocks noChangeShapeType="1"/>
              </p:cNvSpPr>
              <p:nvPr/>
            </p:nvSpPr>
            <p:spPr bwMode="auto">
              <a:xfrm>
                <a:off x="1498" y="2106"/>
                <a:ext cx="0" cy="673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>
                <a:prstShdw prst="shdw17" dist="17961" dir="2700000">
                  <a:schemeClr val="tx2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sz="2000">
                  <a:latin typeface="+mn-lt"/>
                </a:endParaRPr>
              </a:p>
            </p:txBody>
          </p:sp>
          <p:sp>
            <p:nvSpPr>
              <p:cNvPr id="19484" name="Line 21"/>
              <p:cNvSpPr>
                <a:spLocks noChangeShapeType="1"/>
              </p:cNvSpPr>
              <p:nvPr/>
            </p:nvSpPr>
            <p:spPr bwMode="auto">
              <a:xfrm flipV="1">
                <a:off x="1498" y="2511"/>
                <a:ext cx="3796" cy="277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85" name="Line 22"/>
              <p:cNvSpPr>
                <a:spLocks noChangeShapeType="1"/>
              </p:cNvSpPr>
              <p:nvPr/>
            </p:nvSpPr>
            <p:spPr bwMode="auto">
              <a:xfrm flipV="1">
                <a:off x="994" y="2113"/>
                <a:ext cx="500" cy="58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86" name="Line 23"/>
              <p:cNvSpPr>
                <a:spLocks noChangeShapeType="1"/>
              </p:cNvSpPr>
              <p:nvPr/>
            </p:nvSpPr>
            <p:spPr bwMode="auto">
              <a:xfrm>
                <a:off x="2786" y="1507"/>
                <a:ext cx="0" cy="500"/>
              </a:xfrm>
              <a:prstGeom prst="line">
                <a:avLst/>
              </a:prstGeom>
              <a:noFill/>
              <a:ln w="25400">
                <a:solidFill>
                  <a:srgbClr val="3F921E"/>
                </a:solidFill>
                <a:round/>
                <a:headEnd type="oval" w="sm" len="sm"/>
                <a:tailEnd type="oval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9487" name="Freeform 24"/>
              <p:cNvSpPr>
                <a:spLocks/>
              </p:cNvSpPr>
              <p:nvPr/>
            </p:nvSpPr>
            <p:spPr bwMode="auto">
              <a:xfrm>
                <a:off x="1383" y="2068"/>
                <a:ext cx="3932" cy="782"/>
              </a:xfrm>
              <a:custGeom>
                <a:avLst/>
                <a:gdLst>
                  <a:gd name="T0" fmla="*/ 173 w 3932"/>
                  <a:gd name="T1" fmla="*/ 34 h 782"/>
                  <a:gd name="T2" fmla="*/ 177 w 3932"/>
                  <a:gd name="T3" fmla="*/ 356 h 782"/>
                  <a:gd name="T4" fmla="*/ 175 w 3932"/>
                  <a:gd name="T5" fmla="*/ 522 h 782"/>
                  <a:gd name="T6" fmla="*/ 136 w 3932"/>
                  <a:gd name="T7" fmla="*/ 687 h 782"/>
                  <a:gd name="T8" fmla="*/ 1910 w 3932"/>
                  <a:gd name="T9" fmla="*/ 542 h 782"/>
                  <a:gd name="T10" fmla="*/ 3707 w 3932"/>
                  <a:gd name="T11" fmla="*/ 414 h 782"/>
                  <a:gd name="T12" fmla="*/ 3751 w 3932"/>
                  <a:gd name="T13" fmla="*/ 404 h 782"/>
                  <a:gd name="T14" fmla="*/ 3803 w 3932"/>
                  <a:gd name="T15" fmla="*/ 402 h 782"/>
                  <a:gd name="T16" fmla="*/ 3931 w 3932"/>
                  <a:gd name="T17" fmla="*/ 400 h 782"/>
                  <a:gd name="T18" fmla="*/ 3924 w 3932"/>
                  <a:gd name="T19" fmla="*/ 427 h 782"/>
                  <a:gd name="T20" fmla="*/ 3895 w 3932"/>
                  <a:gd name="T21" fmla="*/ 448 h 782"/>
                  <a:gd name="T22" fmla="*/ 3843 w 3932"/>
                  <a:gd name="T23" fmla="*/ 461 h 782"/>
                  <a:gd name="T24" fmla="*/ 3775 w 3932"/>
                  <a:gd name="T25" fmla="*/ 464 h 782"/>
                  <a:gd name="T26" fmla="*/ 2877 w 3932"/>
                  <a:gd name="T27" fmla="*/ 529 h 782"/>
                  <a:gd name="T28" fmla="*/ 1987 w 3932"/>
                  <a:gd name="T29" fmla="*/ 601 h 782"/>
                  <a:gd name="T30" fmla="*/ 1082 w 3932"/>
                  <a:gd name="T31" fmla="*/ 676 h 782"/>
                  <a:gd name="T32" fmla="*/ 168 w 3932"/>
                  <a:gd name="T33" fmla="*/ 745 h 782"/>
                  <a:gd name="T34" fmla="*/ 117 w 3932"/>
                  <a:gd name="T35" fmla="*/ 773 h 782"/>
                  <a:gd name="T36" fmla="*/ 95 w 3932"/>
                  <a:gd name="T37" fmla="*/ 780 h 782"/>
                  <a:gd name="T38" fmla="*/ 57 w 3932"/>
                  <a:gd name="T39" fmla="*/ 781 h 782"/>
                  <a:gd name="T40" fmla="*/ 26 w 3932"/>
                  <a:gd name="T41" fmla="*/ 771 h 782"/>
                  <a:gd name="T42" fmla="*/ 26 w 3932"/>
                  <a:gd name="T43" fmla="*/ 752 h 782"/>
                  <a:gd name="T44" fmla="*/ 33 w 3932"/>
                  <a:gd name="T45" fmla="*/ 741 h 782"/>
                  <a:gd name="T46" fmla="*/ 11 w 3932"/>
                  <a:gd name="T47" fmla="*/ 735 h 782"/>
                  <a:gd name="T48" fmla="*/ 0 w 3932"/>
                  <a:gd name="T49" fmla="*/ 637 h 782"/>
                  <a:gd name="T50" fmla="*/ 18 w 3932"/>
                  <a:gd name="T51" fmla="*/ 534 h 782"/>
                  <a:gd name="T52" fmla="*/ 45 w 3932"/>
                  <a:gd name="T53" fmla="*/ 430 h 782"/>
                  <a:gd name="T54" fmla="*/ 41 w 3932"/>
                  <a:gd name="T55" fmla="*/ 325 h 782"/>
                  <a:gd name="T56" fmla="*/ 51 w 3932"/>
                  <a:gd name="T57" fmla="*/ 0 h 782"/>
                  <a:gd name="T58" fmla="*/ 127 w 3932"/>
                  <a:gd name="T59" fmla="*/ 9 h 782"/>
                  <a:gd name="T60" fmla="*/ 173 w 3932"/>
                  <a:gd name="T61" fmla="*/ 34 h 78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932"/>
                  <a:gd name="T94" fmla="*/ 0 h 782"/>
                  <a:gd name="T95" fmla="*/ 3932 w 3932"/>
                  <a:gd name="T96" fmla="*/ 782 h 78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932" h="782">
                    <a:moveTo>
                      <a:pt x="173" y="34"/>
                    </a:moveTo>
                    <a:lnTo>
                      <a:pt x="177" y="356"/>
                    </a:lnTo>
                    <a:lnTo>
                      <a:pt x="175" y="522"/>
                    </a:lnTo>
                    <a:lnTo>
                      <a:pt x="136" y="687"/>
                    </a:lnTo>
                    <a:lnTo>
                      <a:pt x="1910" y="542"/>
                    </a:lnTo>
                    <a:lnTo>
                      <a:pt x="3707" y="414"/>
                    </a:lnTo>
                    <a:lnTo>
                      <a:pt x="3751" y="404"/>
                    </a:lnTo>
                    <a:lnTo>
                      <a:pt x="3803" y="402"/>
                    </a:lnTo>
                    <a:lnTo>
                      <a:pt x="3931" y="400"/>
                    </a:lnTo>
                    <a:lnTo>
                      <a:pt x="3924" y="427"/>
                    </a:lnTo>
                    <a:lnTo>
                      <a:pt x="3895" y="448"/>
                    </a:lnTo>
                    <a:lnTo>
                      <a:pt x="3843" y="461"/>
                    </a:lnTo>
                    <a:lnTo>
                      <a:pt x="3775" y="464"/>
                    </a:lnTo>
                    <a:lnTo>
                      <a:pt x="2877" y="529"/>
                    </a:lnTo>
                    <a:lnTo>
                      <a:pt x="1987" y="601"/>
                    </a:lnTo>
                    <a:lnTo>
                      <a:pt x="1082" y="676"/>
                    </a:lnTo>
                    <a:lnTo>
                      <a:pt x="168" y="745"/>
                    </a:lnTo>
                    <a:lnTo>
                      <a:pt x="117" y="773"/>
                    </a:lnTo>
                    <a:lnTo>
                      <a:pt x="95" y="780"/>
                    </a:lnTo>
                    <a:lnTo>
                      <a:pt x="57" y="781"/>
                    </a:lnTo>
                    <a:lnTo>
                      <a:pt x="26" y="771"/>
                    </a:lnTo>
                    <a:lnTo>
                      <a:pt x="26" y="752"/>
                    </a:lnTo>
                    <a:lnTo>
                      <a:pt x="33" y="741"/>
                    </a:lnTo>
                    <a:lnTo>
                      <a:pt x="11" y="735"/>
                    </a:lnTo>
                    <a:lnTo>
                      <a:pt x="0" y="637"/>
                    </a:lnTo>
                    <a:lnTo>
                      <a:pt x="18" y="534"/>
                    </a:lnTo>
                    <a:lnTo>
                      <a:pt x="45" y="430"/>
                    </a:lnTo>
                    <a:lnTo>
                      <a:pt x="41" y="325"/>
                    </a:lnTo>
                    <a:lnTo>
                      <a:pt x="51" y="0"/>
                    </a:lnTo>
                    <a:lnTo>
                      <a:pt x="127" y="9"/>
                    </a:lnTo>
                    <a:lnTo>
                      <a:pt x="173" y="34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88" name="Freeform 25"/>
              <p:cNvSpPr>
                <a:spLocks/>
              </p:cNvSpPr>
              <p:nvPr/>
            </p:nvSpPr>
            <p:spPr bwMode="auto">
              <a:xfrm>
                <a:off x="868" y="1418"/>
                <a:ext cx="4768" cy="2251"/>
              </a:xfrm>
              <a:custGeom>
                <a:avLst/>
                <a:gdLst>
                  <a:gd name="T0" fmla="*/ 251 w 4768"/>
                  <a:gd name="T1" fmla="*/ 182 h 2251"/>
                  <a:gd name="T2" fmla="*/ 215 w 4768"/>
                  <a:gd name="T3" fmla="*/ 225 h 2251"/>
                  <a:gd name="T4" fmla="*/ 139 w 4768"/>
                  <a:gd name="T5" fmla="*/ 265 h 2251"/>
                  <a:gd name="T6" fmla="*/ 136 w 4768"/>
                  <a:gd name="T7" fmla="*/ 364 h 2251"/>
                  <a:gd name="T8" fmla="*/ 118 w 4768"/>
                  <a:gd name="T9" fmla="*/ 1033 h 2251"/>
                  <a:gd name="T10" fmla="*/ 132 w 4768"/>
                  <a:gd name="T11" fmla="*/ 1645 h 2251"/>
                  <a:gd name="T12" fmla="*/ 137 w 4768"/>
                  <a:gd name="T13" fmla="*/ 1984 h 2251"/>
                  <a:gd name="T14" fmla="*/ 336 w 4768"/>
                  <a:gd name="T15" fmla="*/ 2074 h 2251"/>
                  <a:gd name="T16" fmla="*/ 952 w 4768"/>
                  <a:gd name="T17" fmla="*/ 2080 h 2251"/>
                  <a:gd name="T18" fmla="*/ 956 w 4768"/>
                  <a:gd name="T19" fmla="*/ 2090 h 2251"/>
                  <a:gd name="T20" fmla="*/ 960 w 4768"/>
                  <a:gd name="T21" fmla="*/ 2087 h 2251"/>
                  <a:gd name="T22" fmla="*/ 964 w 4768"/>
                  <a:gd name="T23" fmla="*/ 2080 h 2251"/>
                  <a:gd name="T24" fmla="*/ 1304 w 4768"/>
                  <a:gd name="T25" fmla="*/ 2071 h 2251"/>
                  <a:gd name="T26" fmla="*/ 2319 w 4768"/>
                  <a:gd name="T27" fmla="*/ 2077 h 2251"/>
                  <a:gd name="T28" fmla="*/ 3686 w 4768"/>
                  <a:gd name="T29" fmla="*/ 2109 h 2251"/>
                  <a:gd name="T30" fmla="*/ 4522 w 4768"/>
                  <a:gd name="T31" fmla="*/ 2130 h 2251"/>
                  <a:gd name="T32" fmla="*/ 4533 w 4768"/>
                  <a:gd name="T33" fmla="*/ 2063 h 2251"/>
                  <a:gd name="T34" fmla="*/ 4559 w 4768"/>
                  <a:gd name="T35" fmla="*/ 2032 h 2251"/>
                  <a:gd name="T36" fmla="*/ 4620 w 4768"/>
                  <a:gd name="T37" fmla="*/ 2046 h 2251"/>
                  <a:gd name="T38" fmla="*/ 4704 w 4768"/>
                  <a:gd name="T39" fmla="*/ 2104 h 2251"/>
                  <a:gd name="T40" fmla="*/ 4761 w 4768"/>
                  <a:gd name="T41" fmla="*/ 2135 h 2251"/>
                  <a:gd name="T42" fmla="*/ 4763 w 4768"/>
                  <a:gd name="T43" fmla="*/ 2148 h 2251"/>
                  <a:gd name="T44" fmla="*/ 4725 w 4768"/>
                  <a:gd name="T45" fmla="*/ 2174 h 2251"/>
                  <a:gd name="T46" fmla="*/ 4645 w 4768"/>
                  <a:gd name="T47" fmla="*/ 2218 h 2251"/>
                  <a:gd name="T48" fmla="*/ 4563 w 4768"/>
                  <a:gd name="T49" fmla="*/ 2250 h 2251"/>
                  <a:gd name="T50" fmla="*/ 4527 w 4768"/>
                  <a:gd name="T51" fmla="*/ 2232 h 2251"/>
                  <a:gd name="T52" fmla="*/ 4512 w 4768"/>
                  <a:gd name="T53" fmla="*/ 2223 h 2251"/>
                  <a:gd name="T54" fmla="*/ 4516 w 4768"/>
                  <a:gd name="T55" fmla="*/ 2206 h 2251"/>
                  <a:gd name="T56" fmla="*/ 4517 w 4768"/>
                  <a:gd name="T57" fmla="*/ 2177 h 2251"/>
                  <a:gd name="T58" fmla="*/ 4440 w 4768"/>
                  <a:gd name="T59" fmla="*/ 2168 h 2251"/>
                  <a:gd name="T60" fmla="*/ 1893 w 4768"/>
                  <a:gd name="T61" fmla="*/ 2113 h 2251"/>
                  <a:gd name="T62" fmla="*/ 938 w 4768"/>
                  <a:gd name="T63" fmla="*/ 2130 h 2251"/>
                  <a:gd name="T64" fmla="*/ 915 w 4768"/>
                  <a:gd name="T65" fmla="*/ 2112 h 2251"/>
                  <a:gd name="T66" fmla="*/ 855 w 4768"/>
                  <a:gd name="T67" fmla="*/ 2125 h 2251"/>
                  <a:gd name="T68" fmla="*/ 710 w 4768"/>
                  <a:gd name="T69" fmla="*/ 2119 h 2251"/>
                  <a:gd name="T70" fmla="*/ 539 w 4768"/>
                  <a:gd name="T71" fmla="*/ 2124 h 2251"/>
                  <a:gd name="T72" fmla="*/ 369 w 4768"/>
                  <a:gd name="T73" fmla="*/ 2118 h 2251"/>
                  <a:gd name="T74" fmla="*/ 202 w 4768"/>
                  <a:gd name="T75" fmla="*/ 2136 h 2251"/>
                  <a:gd name="T76" fmla="*/ 112 w 4768"/>
                  <a:gd name="T77" fmla="*/ 2116 h 2251"/>
                  <a:gd name="T78" fmla="*/ 98 w 4768"/>
                  <a:gd name="T79" fmla="*/ 2118 h 2251"/>
                  <a:gd name="T80" fmla="*/ 88 w 4768"/>
                  <a:gd name="T81" fmla="*/ 2104 h 2251"/>
                  <a:gd name="T82" fmla="*/ 84 w 4768"/>
                  <a:gd name="T83" fmla="*/ 2048 h 2251"/>
                  <a:gd name="T84" fmla="*/ 78 w 4768"/>
                  <a:gd name="T85" fmla="*/ 1978 h 2251"/>
                  <a:gd name="T86" fmla="*/ 74 w 4768"/>
                  <a:gd name="T87" fmla="*/ 1180 h 2251"/>
                  <a:gd name="T88" fmla="*/ 84 w 4768"/>
                  <a:gd name="T89" fmla="*/ 400 h 2251"/>
                  <a:gd name="T90" fmla="*/ 96 w 4768"/>
                  <a:gd name="T91" fmla="*/ 233 h 2251"/>
                  <a:gd name="T92" fmla="*/ 25 w 4768"/>
                  <a:gd name="T93" fmla="*/ 227 h 2251"/>
                  <a:gd name="T94" fmla="*/ 0 w 4768"/>
                  <a:gd name="T95" fmla="*/ 201 h 2251"/>
                  <a:gd name="T96" fmla="*/ 154 w 4768"/>
                  <a:gd name="T97" fmla="*/ 0 h 2251"/>
                  <a:gd name="T98" fmla="*/ 206 w 4768"/>
                  <a:gd name="T99" fmla="*/ 76 h 2251"/>
                  <a:gd name="T100" fmla="*/ 252 w 4768"/>
                  <a:gd name="T101" fmla="*/ 161 h 225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68"/>
                  <a:gd name="T154" fmla="*/ 0 h 2251"/>
                  <a:gd name="T155" fmla="*/ 4768 w 4768"/>
                  <a:gd name="T156" fmla="*/ 2251 h 225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68" h="2251">
                    <a:moveTo>
                      <a:pt x="252" y="161"/>
                    </a:moveTo>
                    <a:lnTo>
                      <a:pt x="251" y="182"/>
                    </a:lnTo>
                    <a:lnTo>
                      <a:pt x="243" y="200"/>
                    </a:lnTo>
                    <a:lnTo>
                      <a:pt x="215" y="225"/>
                    </a:lnTo>
                    <a:lnTo>
                      <a:pt x="152" y="218"/>
                    </a:lnTo>
                    <a:lnTo>
                      <a:pt x="139" y="265"/>
                    </a:lnTo>
                    <a:lnTo>
                      <a:pt x="136" y="313"/>
                    </a:lnTo>
                    <a:lnTo>
                      <a:pt x="136" y="364"/>
                    </a:lnTo>
                    <a:lnTo>
                      <a:pt x="130" y="412"/>
                    </a:lnTo>
                    <a:lnTo>
                      <a:pt x="118" y="1033"/>
                    </a:lnTo>
                    <a:lnTo>
                      <a:pt x="121" y="1341"/>
                    </a:lnTo>
                    <a:lnTo>
                      <a:pt x="132" y="1645"/>
                    </a:lnTo>
                    <a:lnTo>
                      <a:pt x="136" y="1873"/>
                    </a:lnTo>
                    <a:lnTo>
                      <a:pt x="137" y="1984"/>
                    </a:lnTo>
                    <a:lnTo>
                      <a:pt x="130" y="2099"/>
                    </a:lnTo>
                    <a:lnTo>
                      <a:pt x="336" y="2074"/>
                    </a:lnTo>
                    <a:lnTo>
                      <a:pt x="541" y="2069"/>
                    </a:lnTo>
                    <a:lnTo>
                      <a:pt x="952" y="2080"/>
                    </a:lnTo>
                    <a:lnTo>
                      <a:pt x="950" y="2082"/>
                    </a:lnTo>
                    <a:lnTo>
                      <a:pt x="956" y="2090"/>
                    </a:lnTo>
                    <a:lnTo>
                      <a:pt x="964" y="2087"/>
                    </a:lnTo>
                    <a:lnTo>
                      <a:pt x="960" y="2087"/>
                    </a:lnTo>
                    <a:lnTo>
                      <a:pt x="960" y="2080"/>
                    </a:lnTo>
                    <a:lnTo>
                      <a:pt x="964" y="2080"/>
                    </a:lnTo>
                    <a:lnTo>
                      <a:pt x="964" y="2087"/>
                    </a:lnTo>
                    <a:lnTo>
                      <a:pt x="1304" y="2071"/>
                    </a:lnTo>
                    <a:lnTo>
                      <a:pt x="1642" y="2067"/>
                    </a:lnTo>
                    <a:lnTo>
                      <a:pt x="2319" y="2077"/>
                    </a:lnTo>
                    <a:lnTo>
                      <a:pt x="2999" y="2098"/>
                    </a:lnTo>
                    <a:lnTo>
                      <a:pt x="3686" y="2109"/>
                    </a:lnTo>
                    <a:lnTo>
                      <a:pt x="4109" y="2121"/>
                    </a:lnTo>
                    <a:lnTo>
                      <a:pt x="4522" y="2130"/>
                    </a:lnTo>
                    <a:lnTo>
                      <a:pt x="4533" y="2087"/>
                    </a:lnTo>
                    <a:lnTo>
                      <a:pt x="4533" y="2063"/>
                    </a:lnTo>
                    <a:lnTo>
                      <a:pt x="4525" y="2043"/>
                    </a:lnTo>
                    <a:lnTo>
                      <a:pt x="4559" y="2032"/>
                    </a:lnTo>
                    <a:lnTo>
                      <a:pt x="4591" y="2035"/>
                    </a:lnTo>
                    <a:lnTo>
                      <a:pt x="4620" y="2046"/>
                    </a:lnTo>
                    <a:lnTo>
                      <a:pt x="4649" y="2064"/>
                    </a:lnTo>
                    <a:lnTo>
                      <a:pt x="4704" y="2104"/>
                    </a:lnTo>
                    <a:lnTo>
                      <a:pt x="4732" y="2122"/>
                    </a:lnTo>
                    <a:lnTo>
                      <a:pt x="4761" y="2135"/>
                    </a:lnTo>
                    <a:lnTo>
                      <a:pt x="4767" y="2141"/>
                    </a:lnTo>
                    <a:lnTo>
                      <a:pt x="4763" y="2148"/>
                    </a:lnTo>
                    <a:lnTo>
                      <a:pt x="4754" y="2165"/>
                    </a:lnTo>
                    <a:lnTo>
                      <a:pt x="4725" y="2174"/>
                    </a:lnTo>
                    <a:lnTo>
                      <a:pt x="4697" y="2186"/>
                    </a:lnTo>
                    <a:lnTo>
                      <a:pt x="4645" y="2218"/>
                    </a:lnTo>
                    <a:lnTo>
                      <a:pt x="4591" y="2244"/>
                    </a:lnTo>
                    <a:lnTo>
                      <a:pt x="4563" y="2250"/>
                    </a:lnTo>
                    <a:lnTo>
                      <a:pt x="4533" y="2247"/>
                    </a:lnTo>
                    <a:lnTo>
                      <a:pt x="4527" y="2232"/>
                    </a:lnTo>
                    <a:lnTo>
                      <a:pt x="4515" y="2223"/>
                    </a:lnTo>
                    <a:lnTo>
                      <a:pt x="4512" y="2223"/>
                    </a:lnTo>
                    <a:lnTo>
                      <a:pt x="4511" y="2212"/>
                    </a:lnTo>
                    <a:lnTo>
                      <a:pt x="4516" y="2206"/>
                    </a:lnTo>
                    <a:lnTo>
                      <a:pt x="4533" y="2198"/>
                    </a:lnTo>
                    <a:lnTo>
                      <a:pt x="4517" y="2177"/>
                    </a:lnTo>
                    <a:lnTo>
                      <a:pt x="4493" y="2172"/>
                    </a:lnTo>
                    <a:lnTo>
                      <a:pt x="4440" y="2168"/>
                    </a:lnTo>
                    <a:lnTo>
                      <a:pt x="2220" y="2123"/>
                    </a:lnTo>
                    <a:lnTo>
                      <a:pt x="1893" y="2113"/>
                    </a:lnTo>
                    <a:lnTo>
                      <a:pt x="1577" y="2112"/>
                    </a:lnTo>
                    <a:lnTo>
                      <a:pt x="938" y="2130"/>
                    </a:lnTo>
                    <a:lnTo>
                      <a:pt x="930" y="2118"/>
                    </a:lnTo>
                    <a:lnTo>
                      <a:pt x="915" y="2112"/>
                    </a:lnTo>
                    <a:lnTo>
                      <a:pt x="890" y="2121"/>
                    </a:lnTo>
                    <a:lnTo>
                      <a:pt x="855" y="2125"/>
                    </a:lnTo>
                    <a:lnTo>
                      <a:pt x="783" y="2130"/>
                    </a:lnTo>
                    <a:lnTo>
                      <a:pt x="710" y="2119"/>
                    </a:lnTo>
                    <a:lnTo>
                      <a:pt x="627" y="2121"/>
                    </a:lnTo>
                    <a:lnTo>
                      <a:pt x="539" y="2124"/>
                    </a:lnTo>
                    <a:lnTo>
                      <a:pt x="448" y="2119"/>
                    </a:lnTo>
                    <a:lnTo>
                      <a:pt x="369" y="2118"/>
                    </a:lnTo>
                    <a:lnTo>
                      <a:pt x="285" y="2128"/>
                    </a:lnTo>
                    <a:lnTo>
                      <a:pt x="202" y="2136"/>
                    </a:lnTo>
                    <a:lnTo>
                      <a:pt x="121" y="2130"/>
                    </a:lnTo>
                    <a:lnTo>
                      <a:pt x="112" y="2116"/>
                    </a:lnTo>
                    <a:lnTo>
                      <a:pt x="107" y="2112"/>
                    </a:lnTo>
                    <a:lnTo>
                      <a:pt x="98" y="2118"/>
                    </a:lnTo>
                    <a:lnTo>
                      <a:pt x="90" y="2112"/>
                    </a:lnTo>
                    <a:lnTo>
                      <a:pt x="88" y="2104"/>
                    </a:lnTo>
                    <a:lnTo>
                      <a:pt x="84" y="2087"/>
                    </a:lnTo>
                    <a:lnTo>
                      <a:pt x="84" y="2048"/>
                    </a:lnTo>
                    <a:lnTo>
                      <a:pt x="79" y="2013"/>
                    </a:lnTo>
                    <a:lnTo>
                      <a:pt x="78" y="1978"/>
                    </a:lnTo>
                    <a:lnTo>
                      <a:pt x="88" y="1944"/>
                    </a:lnTo>
                    <a:lnTo>
                      <a:pt x="74" y="1180"/>
                    </a:lnTo>
                    <a:lnTo>
                      <a:pt x="74" y="794"/>
                    </a:lnTo>
                    <a:lnTo>
                      <a:pt x="84" y="400"/>
                    </a:lnTo>
                    <a:lnTo>
                      <a:pt x="95" y="318"/>
                    </a:lnTo>
                    <a:lnTo>
                      <a:pt x="96" y="233"/>
                    </a:lnTo>
                    <a:lnTo>
                      <a:pt x="48" y="225"/>
                    </a:lnTo>
                    <a:lnTo>
                      <a:pt x="25" y="227"/>
                    </a:lnTo>
                    <a:lnTo>
                      <a:pt x="2" y="236"/>
                    </a:lnTo>
                    <a:lnTo>
                      <a:pt x="0" y="201"/>
                    </a:lnTo>
                    <a:lnTo>
                      <a:pt x="9" y="167"/>
                    </a:lnTo>
                    <a:lnTo>
                      <a:pt x="154" y="0"/>
                    </a:lnTo>
                    <a:lnTo>
                      <a:pt x="186" y="35"/>
                    </a:lnTo>
                    <a:lnTo>
                      <a:pt x="206" y="76"/>
                    </a:lnTo>
                    <a:lnTo>
                      <a:pt x="226" y="121"/>
                    </a:lnTo>
                    <a:lnTo>
                      <a:pt x="252" y="161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 dirty="0"/>
              </a:p>
            </p:txBody>
          </p:sp>
          <p:sp>
            <p:nvSpPr>
              <p:cNvPr id="19489" name="Line 26"/>
              <p:cNvSpPr>
                <a:spLocks noChangeShapeType="1"/>
              </p:cNvSpPr>
              <p:nvPr/>
            </p:nvSpPr>
            <p:spPr bwMode="auto">
              <a:xfrm flipV="1">
                <a:off x="994" y="2113"/>
                <a:ext cx="500" cy="58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9462" name="Rectangle 27"/>
            <p:cNvSpPr>
              <a:spLocks noChangeArrowheads="1"/>
            </p:cNvSpPr>
            <p:nvPr/>
          </p:nvSpPr>
          <p:spPr bwMode="auto">
            <a:xfrm>
              <a:off x="4714" y="3691"/>
              <a:ext cx="12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9843" tIns="10583" rIns="19843" bIns="10583">
              <a:spAutoFit/>
            </a:bodyPr>
            <a:lstStyle/>
            <a:p>
              <a:pPr algn="ctr" defTabSz="482600"/>
              <a:r>
                <a:rPr lang="sl-SI" sz="2000" b="1" dirty="0">
                  <a:solidFill>
                    <a:srgbClr val="9FBF0E"/>
                  </a:solidFill>
                  <a:latin typeface="Calibri" pitchFamily="34" charset="0"/>
                </a:rPr>
                <a:t>konec pogodbe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  <p:sp>
          <p:nvSpPr>
            <p:cNvPr id="19463" name="Rectangle 28"/>
            <p:cNvSpPr>
              <a:spLocks noChangeArrowheads="1"/>
            </p:cNvSpPr>
            <p:nvPr/>
          </p:nvSpPr>
          <p:spPr bwMode="auto">
            <a:xfrm>
              <a:off x="2248" y="3632"/>
              <a:ext cx="17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9843" tIns="10583" rIns="19843" bIns="10583">
              <a:spAutoFit/>
            </a:bodyPr>
            <a:lstStyle/>
            <a:p>
              <a:pPr algn="ctr" defTabSz="482600"/>
              <a:r>
                <a:rPr lang="sl-SI" sz="2000" b="1" dirty="0">
                  <a:solidFill>
                    <a:srgbClr val="9FBF0E"/>
                  </a:solidFill>
                  <a:latin typeface="Calibri" pitchFamily="34" charset="0"/>
                </a:rPr>
                <a:t>izvajanje 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ukrepov URE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  <p:sp>
          <p:nvSpPr>
            <p:cNvPr id="19464" name="Rectangle 29"/>
            <p:cNvSpPr>
              <a:spLocks noChangeArrowheads="1"/>
            </p:cNvSpPr>
            <p:nvPr/>
          </p:nvSpPr>
          <p:spPr bwMode="auto">
            <a:xfrm rot="-5400000">
              <a:off x="-195" y="2280"/>
              <a:ext cx="1761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9843" tIns="10583" rIns="19843" bIns="10583">
              <a:spAutoFit/>
            </a:bodyPr>
            <a:lstStyle/>
            <a:p>
              <a:pPr algn="ctr" defTabSz="650875"/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obratovalni</a:t>
              </a:r>
              <a:r>
                <a:rPr lang="en-US" sz="2000" b="1" dirty="0" smtClean="0">
                  <a:solidFill>
                    <a:srgbClr val="9FBF0E"/>
                  </a:solidFill>
                  <a:latin typeface="Calibri" pitchFamily="34" charset="0"/>
                </a:rPr>
                <a:t> </a:t>
              </a:r>
              <a:r>
                <a:rPr lang="sl-SI" sz="2000" b="1" dirty="0">
                  <a:solidFill>
                    <a:srgbClr val="9FBF0E"/>
                  </a:solidFill>
                  <a:latin typeface="Calibri" pitchFamily="34" charset="0"/>
                </a:rPr>
                <a:t>stroški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  <p:sp useBgFill="1">
          <p:nvSpPr>
            <p:cNvPr id="19465" name="Line 30"/>
            <p:cNvSpPr>
              <a:spLocks noChangeShapeType="1"/>
            </p:cNvSpPr>
            <p:nvPr/>
          </p:nvSpPr>
          <p:spPr bwMode="auto">
            <a:xfrm flipV="1">
              <a:off x="4589" y="2247"/>
              <a:ext cx="1376" cy="166"/>
            </a:xfrm>
            <a:prstGeom prst="line">
              <a:avLst/>
            </a:prstGeom>
            <a:ln w="9525">
              <a:noFill/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999999"/>
              </a:prstShdw>
            </a:effec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9466" name="Rectangle 31"/>
            <p:cNvSpPr>
              <a:spLocks noChangeArrowheads="1"/>
            </p:cNvSpPr>
            <p:nvPr/>
          </p:nvSpPr>
          <p:spPr bwMode="auto">
            <a:xfrm>
              <a:off x="2854" y="3078"/>
              <a:ext cx="11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9843" tIns="10583" rIns="19843" bIns="10583" anchor="ctr" anchorCtr="1">
              <a:spAutoFit/>
            </a:bodyPr>
            <a:lstStyle/>
            <a:p>
              <a:pPr defTabSz="482600"/>
              <a:r>
                <a:rPr lang="sl-SI" sz="2000" b="1" dirty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s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troški z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EP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O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467" name="Rectangle 32"/>
            <p:cNvSpPr>
              <a:spLocks noChangeArrowheads="1"/>
            </p:cNvSpPr>
            <p:nvPr/>
          </p:nvSpPr>
          <p:spPr bwMode="auto">
            <a:xfrm>
              <a:off x="4795" y="1840"/>
              <a:ext cx="727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9843" tIns="10583" rIns="19843" bIns="10583">
              <a:spAutoFit/>
            </a:bodyPr>
            <a:lstStyle/>
            <a:p>
              <a:pPr algn="ctr" defTabSz="482600">
                <a:tabLst>
                  <a:tab pos="1203325" algn="l"/>
                </a:tabLst>
              </a:pPr>
              <a:r>
                <a:rPr lang="sl-SI" sz="2000" b="1" dirty="0">
                  <a:solidFill>
                    <a:srgbClr val="9FBF0E"/>
                  </a:solidFill>
                  <a:latin typeface="Calibri" pitchFamily="34" charset="0"/>
                </a:rPr>
                <a:t>p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rihranki stroškov</a:t>
              </a:r>
            </a:p>
            <a:p>
              <a:pPr algn="ctr" defTabSz="482600">
                <a:tabLst>
                  <a:tab pos="1203325" algn="l"/>
                </a:tabLst>
              </a:pP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naročnika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  <p:sp>
          <p:nvSpPr>
            <p:cNvPr id="19468" name="Rectangle 33"/>
            <p:cNvSpPr>
              <a:spLocks noChangeArrowheads="1"/>
            </p:cNvSpPr>
            <p:nvPr/>
          </p:nvSpPr>
          <p:spPr bwMode="auto">
            <a:xfrm>
              <a:off x="1467" y="2142"/>
              <a:ext cx="3237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9843" tIns="10583" rIns="19843" bIns="10583">
              <a:spAutoFit/>
            </a:bodyPr>
            <a:lstStyle/>
            <a:p>
              <a:pPr algn="ctr" defTabSz="482600">
                <a:tabLst>
                  <a:tab pos="1203325" algn="l"/>
                </a:tabLst>
              </a:pPr>
              <a:r>
                <a:rPr lang="sl-SI" sz="2000" b="1" dirty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g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arantirani prihranki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  <a:p>
              <a:pPr algn="ctr" defTabSz="482600">
                <a:tabLst>
                  <a:tab pos="1203325" algn="l"/>
                </a:tabLst>
              </a:pP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(plačilo storitev 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ponudnika EPO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sl-SI" sz="2000" b="1" dirty="0" smtClean="0">
                  <a:solidFill>
                    <a:schemeClr val="bg1"/>
                  </a:solidFill>
                  <a:latin typeface="Calibri" pitchFamily="34" charset="0"/>
                  <a:cs typeface="Arial" charset="0"/>
                </a:rPr>
                <a:t>+ investicija)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469" name="Rectangle 34"/>
            <p:cNvSpPr>
              <a:spLocks noChangeArrowheads="1"/>
            </p:cNvSpPr>
            <p:nvPr/>
          </p:nvSpPr>
          <p:spPr bwMode="auto">
            <a:xfrm>
              <a:off x="1187" y="1306"/>
              <a:ext cx="4385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6726" tIns="38363" rIns="76726" bIns="38363">
              <a:spAutoFit/>
            </a:bodyPr>
            <a:lstStyle/>
            <a:p>
              <a:pPr defTabSz="762000"/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dodatni prihranki 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-&gt; 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korist naročnika (in ponudnika 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EPO)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  <p:sp>
          <p:nvSpPr>
            <p:cNvPr id="19470" name="Rectangle 35"/>
            <p:cNvSpPr>
              <a:spLocks noChangeArrowheads="1"/>
            </p:cNvSpPr>
            <p:nvPr/>
          </p:nvSpPr>
          <p:spPr bwMode="auto">
            <a:xfrm>
              <a:off x="990" y="1631"/>
              <a:ext cx="185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9843" tIns="10583" rIns="19843" bIns="10583" anchor="ctr" anchorCtr="1">
              <a:spAutoFit/>
            </a:bodyPr>
            <a:lstStyle/>
            <a:p>
              <a:pPr defTabSz="482600"/>
              <a:r>
                <a:rPr lang="sl-SI" sz="2000" b="1" dirty="0">
                  <a:solidFill>
                    <a:srgbClr val="9FBF0E"/>
                  </a:solidFill>
                  <a:latin typeface="Calibri" pitchFamily="34" charset="0"/>
                </a:rPr>
                <a:t>s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troški brez</a:t>
              </a:r>
              <a:r>
                <a:rPr lang="en-US" sz="2000" b="1" dirty="0" smtClean="0">
                  <a:solidFill>
                    <a:srgbClr val="9FBF0E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9FBF0E"/>
                  </a:solidFill>
                  <a:latin typeface="Calibri" pitchFamily="34" charset="0"/>
                </a:rPr>
                <a:t>EP</a:t>
              </a:r>
              <a:r>
                <a:rPr lang="sl-SI" sz="2000" b="1" dirty="0" smtClean="0">
                  <a:solidFill>
                    <a:srgbClr val="9FBF0E"/>
                  </a:solidFill>
                  <a:latin typeface="Calibri" pitchFamily="34" charset="0"/>
                </a:rPr>
                <a:t>O</a:t>
              </a:r>
              <a:endParaRPr lang="en-US" sz="2000" b="1" dirty="0">
                <a:solidFill>
                  <a:srgbClr val="9FBF0E"/>
                </a:solidFill>
                <a:latin typeface="Calibri" pitchFamily="34" charset="0"/>
              </a:endParaRPr>
            </a:p>
          </p:txBody>
        </p:sp>
      </p:grpSp>
      <p:sp>
        <p:nvSpPr>
          <p:cNvPr id="19459" name="Rectangle 36"/>
          <p:cNvSpPr>
            <a:spLocks noChangeArrowheads="1"/>
          </p:cNvSpPr>
          <p:nvPr/>
        </p:nvSpPr>
        <p:spPr bwMode="auto">
          <a:xfrm>
            <a:off x="8096064" y="5357277"/>
            <a:ext cx="7207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812" tIns="12700" rIns="23812" bIns="12700">
            <a:spAutoFit/>
          </a:bodyPr>
          <a:lstStyle/>
          <a:p>
            <a:pPr algn="ctr" defTabSz="650875"/>
            <a:r>
              <a:rPr lang="sl-SI" sz="2000" b="1" dirty="0">
                <a:solidFill>
                  <a:srgbClr val="9FBF0E"/>
                </a:solidFill>
                <a:latin typeface="Calibri" pitchFamily="34" charset="0"/>
              </a:rPr>
              <a:t>čas</a:t>
            </a:r>
            <a:endParaRPr lang="en-US" sz="2000" b="1" dirty="0">
              <a:solidFill>
                <a:srgbClr val="9FBF0E"/>
              </a:solidFill>
              <a:latin typeface="Calibri" pitchFamily="34" charset="0"/>
            </a:endParaRPr>
          </a:p>
        </p:txBody>
      </p:sp>
      <p:sp>
        <p:nvSpPr>
          <p:cNvPr id="38" name="Zástupný symbol pro číslo snímku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85E01-DF40-47A1-9EE3-374722A6D6D6}" type="slidenum">
              <a:rPr lang="sv-SE"/>
              <a:pPr>
                <a:defRPr/>
              </a:pPr>
              <a:t>6</a:t>
            </a:fld>
            <a:endParaRPr lang="sv-SE"/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H="1">
            <a:off x="1485549" y="3064442"/>
            <a:ext cx="18328" cy="2995141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-28087" y="5555964"/>
            <a:ext cx="1878681" cy="63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43" tIns="10583" rIns="19843" bIns="10583">
            <a:spAutoFit/>
          </a:bodyPr>
          <a:lstStyle/>
          <a:p>
            <a:pPr algn="ctr" defTabSz="482600"/>
            <a:r>
              <a:rPr lang="sl-SI" sz="2000" b="1" dirty="0" smtClean="0">
                <a:solidFill>
                  <a:srgbClr val="9FBF0E"/>
                </a:solidFill>
                <a:latin typeface="Calibri" pitchFamily="34" charset="0"/>
              </a:rPr>
              <a:t>sklenitev </a:t>
            </a:r>
            <a:r>
              <a:rPr lang="sl-SI" sz="2000" b="1" dirty="0">
                <a:solidFill>
                  <a:srgbClr val="9FBF0E"/>
                </a:solidFill>
                <a:latin typeface="Calibri" pitchFamily="34" charset="0"/>
              </a:rPr>
              <a:t>pogodbe</a:t>
            </a:r>
            <a:endParaRPr lang="en-US" sz="2000" b="1" dirty="0">
              <a:solidFill>
                <a:srgbClr val="9FBF0E"/>
              </a:solidFill>
              <a:latin typeface="Calibri" pitchFamily="34" charset="0"/>
            </a:endParaRP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1979712" y="5794839"/>
            <a:ext cx="1080120" cy="0"/>
          </a:xfrm>
          <a:prstGeom prst="line">
            <a:avLst/>
          </a:prstGeom>
          <a:noFill/>
          <a:ln w="25400">
            <a:solidFill>
              <a:srgbClr val="3F921E"/>
            </a:solidFill>
            <a:round/>
            <a:headEnd type="triangle" w="lg" len="med"/>
            <a:tailEnd type="oval" w="sm" len="sm"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5740587" y="5794839"/>
            <a:ext cx="901660" cy="0"/>
          </a:xfrm>
          <a:prstGeom prst="line">
            <a:avLst/>
          </a:prstGeom>
          <a:noFill/>
          <a:ln w="25400">
            <a:solidFill>
              <a:srgbClr val="3F921E"/>
            </a:solidFill>
            <a:round/>
            <a:headEnd type="triangle" w="lg" len="med"/>
            <a:tailEnd type="oval" w="sm" len="sm"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333375"/>
            <a:ext cx="620236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 err="1">
                <a:solidFill>
                  <a:srgbClr val="98BF0E"/>
                </a:solidFill>
                <a:latin typeface="Calibri" pitchFamily="34" charset="0"/>
              </a:rPr>
              <a:t>Osnove</a:t>
            </a:r>
            <a:r>
              <a:rPr lang="cs-CZ" sz="2000" b="1" dirty="0">
                <a:solidFill>
                  <a:srgbClr val="98BF0E"/>
                </a:solidFill>
                <a:latin typeface="Calibri" pitchFamily="34" charset="0"/>
              </a:rPr>
              <a:t> EPO</a:t>
            </a:r>
          </a:p>
          <a:p>
            <a:pPr algn="ctr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>
                <a:solidFill>
                  <a:srgbClr val="FB7F19"/>
                </a:solidFill>
                <a:latin typeface="Calibri" pitchFamily="34" charset="0"/>
              </a:rPr>
              <a:t>Trajanje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B7F19"/>
                </a:solidFill>
                <a:latin typeface="Calibri" pitchFamily="34" charset="0"/>
              </a:rPr>
              <a:t>pogodb</a:t>
            </a: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 EPO (</a:t>
            </a:r>
            <a:r>
              <a:rPr lang="cs-CZ" sz="2800" b="1" dirty="0" err="1" smtClean="0">
                <a:solidFill>
                  <a:srgbClr val="FB7F19"/>
                </a:solidFill>
                <a:latin typeface="Calibri" pitchFamily="34" charset="0"/>
              </a:rPr>
              <a:t>tržna</a:t>
            </a:r>
            <a:r>
              <a:rPr lang="cs-CZ" sz="2800" b="1" dirty="0" smtClean="0">
                <a:solidFill>
                  <a:srgbClr val="FB7F19"/>
                </a:solidFill>
                <a:latin typeface="Calibri" pitchFamily="34" charset="0"/>
              </a:rPr>
              <a:t> </a:t>
            </a:r>
            <a:r>
              <a:rPr lang="cs-CZ" sz="2800" b="1" dirty="0" err="1" smtClean="0">
                <a:solidFill>
                  <a:srgbClr val="FB7F19"/>
                </a:solidFill>
                <a:latin typeface="Calibri" pitchFamily="34" charset="0"/>
              </a:rPr>
              <a:t>raziskava</a:t>
            </a:r>
            <a:r>
              <a:rPr lang="cs-CZ" sz="2800" b="1" dirty="0">
                <a:solidFill>
                  <a:srgbClr val="FB7F19"/>
                </a:solidFill>
                <a:latin typeface="Calibri" pitchFamily="34" charset="0"/>
              </a:rPr>
              <a:t>)</a:t>
            </a:r>
            <a:endParaRPr lang="cs-CZ" sz="28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924" y="1691230"/>
            <a:ext cx="7462151" cy="434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 rot="16200000">
            <a:off x="-268738" y="3569473"/>
            <a:ext cx="27489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rgbClr val="4D4D4D"/>
                </a:solidFill>
              </a:rPr>
              <a:t>Odgovori ponudnikov </a:t>
            </a:r>
            <a:r>
              <a:rPr lang="sl-SI" sz="1400" b="1" dirty="0" smtClean="0">
                <a:solidFill>
                  <a:srgbClr val="4D4D4D"/>
                </a:solidFill>
              </a:rPr>
              <a:t>EPO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1689" y="5608985"/>
            <a:ext cx="93322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4D4D4D"/>
                </a:solidFill>
              </a:rPr>
              <a:t> 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5688000"/>
            <a:ext cx="27489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>
                <a:solidFill>
                  <a:srgbClr val="4D4D4D"/>
                </a:solidFill>
              </a:rPr>
              <a:t>Trajanje pogodbe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301208"/>
            <a:ext cx="15841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400" dirty="0" smtClean="0">
                <a:solidFill>
                  <a:srgbClr val="4D4D4D"/>
                </a:solidFill>
              </a:rPr>
              <a:t>&lt; 5 let</a:t>
            </a:r>
            <a:endParaRPr lang="sl-SI" dirty="0">
              <a:solidFill>
                <a:srgbClr val="4D4D4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5301207"/>
            <a:ext cx="9332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4D4D4D"/>
                </a:solidFill>
              </a:rPr>
              <a:t>5 - 10 let</a:t>
            </a:r>
            <a:endParaRPr lang="sl-SI" dirty="0">
              <a:solidFill>
                <a:srgbClr val="4D4D4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6167" y="5301208"/>
            <a:ext cx="104402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dirty="0" smtClean="0">
                <a:solidFill>
                  <a:srgbClr val="4D4D4D"/>
                </a:solidFill>
              </a:rPr>
              <a:t>11 - 15 let</a:t>
            </a:r>
            <a:endParaRPr lang="sl-SI" dirty="0">
              <a:solidFill>
                <a:srgbClr val="4D4D4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0882" y="5301208"/>
            <a:ext cx="14995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400" dirty="0" smtClean="0">
                <a:solidFill>
                  <a:srgbClr val="4D4D4D"/>
                </a:solidFill>
              </a:rPr>
              <a:t>&gt; 15 let</a:t>
            </a:r>
            <a:endParaRPr lang="sl-SI" dirty="0">
              <a:solidFill>
                <a:srgbClr val="4D4D4D"/>
              </a:solidFill>
            </a:endParaRPr>
          </a:p>
        </p:txBody>
      </p:sp>
      <p:sp>
        <p:nvSpPr>
          <p:cNvPr id="12" name="Obdélník 6"/>
          <p:cNvSpPr/>
          <p:nvPr/>
        </p:nvSpPr>
        <p:spPr>
          <a:xfrm>
            <a:off x="3059832" y="6330354"/>
            <a:ext cx="511256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databases</a:t>
            </a:r>
            <a:endParaRPr lang="cs-CZ" sz="1600" dirty="0">
              <a:solidFill>
                <a:srgbClr val="98B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512" y="333375"/>
            <a:ext cx="7056784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>
                <a:solidFill>
                  <a:srgbClr val="98BF0E"/>
                </a:solidFill>
                <a:latin typeface="Calibri" pitchFamily="34" charset="0"/>
              </a:rPr>
              <a:t>Osnove </a:t>
            </a:r>
            <a:r>
              <a:rPr lang="sl-SI" sz="2000" b="1" dirty="0" smtClean="0">
                <a:solidFill>
                  <a:srgbClr val="98BF0E"/>
                </a:solidFill>
                <a:latin typeface="Calibri" pitchFamily="34" charset="0"/>
              </a:rPr>
              <a:t>EPO</a:t>
            </a:r>
          </a:p>
          <a:p>
            <a:pPr>
              <a:spcBef>
                <a:spcPts val="1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 smtClean="0">
                <a:solidFill>
                  <a:srgbClr val="FB7F19"/>
                </a:solidFill>
                <a:latin typeface="Calibri" pitchFamily="34" charset="0"/>
              </a:rPr>
              <a:t>Prihranki </a:t>
            </a:r>
            <a:r>
              <a:rPr lang="sl-SI" sz="2600" b="1" dirty="0">
                <a:solidFill>
                  <a:srgbClr val="FB7F19"/>
                </a:solidFill>
                <a:latin typeface="Calibri" pitchFamily="34" charset="0"/>
              </a:rPr>
              <a:t>energije projektov </a:t>
            </a:r>
            <a:r>
              <a:rPr lang="sl-SI" sz="2600" b="1" dirty="0" smtClean="0">
                <a:solidFill>
                  <a:srgbClr val="FB7F19"/>
                </a:solidFill>
                <a:latin typeface="Calibri" pitchFamily="34" charset="0"/>
              </a:rPr>
              <a:t>EPO (tržna raziskava) </a:t>
            </a:r>
            <a:endParaRPr lang="sl-SI" sz="26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71" y="1556792"/>
            <a:ext cx="74628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rot="16200000">
            <a:off x="-321000" y="3569473"/>
            <a:ext cx="27489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rgbClr val="4D4D4D"/>
                </a:solidFill>
              </a:rPr>
              <a:t>Odgovori ponudnikov </a:t>
            </a:r>
            <a:r>
              <a:rPr lang="sl-SI" sz="1400" b="1" dirty="0" smtClean="0">
                <a:solidFill>
                  <a:srgbClr val="4D4D4D"/>
                </a:solidFill>
              </a:rPr>
              <a:t>EPO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713511"/>
            <a:ext cx="27489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>
                <a:solidFill>
                  <a:srgbClr val="4D4D4D"/>
                </a:solidFill>
              </a:rPr>
              <a:t>Prihranek energije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3059832" y="6341258"/>
            <a:ext cx="511256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databases</a:t>
            </a:r>
            <a:endParaRPr lang="cs-CZ" sz="1600" dirty="0">
              <a:solidFill>
                <a:srgbClr val="98B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333375"/>
            <a:ext cx="6707088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000" b="1" dirty="0">
                <a:solidFill>
                  <a:srgbClr val="98BF0E"/>
                </a:solidFill>
                <a:latin typeface="Calibri" pitchFamily="34" charset="0"/>
              </a:rPr>
              <a:t>Osnove EPO</a:t>
            </a:r>
          </a:p>
          <a:p>
            <a:pPr>
              <a:spcBef>
                <a:spcPts val="1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l-SI" sz="2600" b="1" dirty="0">
                <a:solidFill>
                  <a:srgbClr val="FB7F19"/>
                </a:solidFill>
                <a:latin typeface="Calibri" pitchFamily="34" charset="0"/>
              </a:rPr>
              <a:t>Višina investicij projektov </a:t>
            </a:r>
            <a:r>
              <a:rPr lang="sl-SI" sz="2600" b="1" dirty="0" smtClean="0">
                <a:solidFill>
                  <a:srgbClr val="FB7F19"/>
                </a:solidFill>
                <a:latin typeface="Calibri" pitchFamily="34" charset="0"/>
              </a:rPr>
              <a:t>EPO (tržna raziskava)</a:t>
            </a:r>
            <a:endParaRPr lang="sl-SI" sz="2600" b="1" dirty="0">
              <a:solidFill>
                <a:srgbClr val="FB7F19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46283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rot="16200000">
            <a:off x="-321000" y="3569473"/>
            <a:ext cx="27489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1400" b="1" dirty="0" smtClean="0">
                <a:solidFill>
                  <a:srgbClr val="4D4D4D"/>
                </a:solidFill>
              </a:rPr>
              <a:t>Odgovori ponudnikov </a:t>
            </a:r>
            <a:r>
              <a:rPr lang="sl-SI" sz="1400" b="1" dirty="0" smtClean="0">
                <a:solidFill>
                  <a:srgbClr val="4D4D4D"/>
                </a:solidFill>
              </a:rPr>
              <a:t>EPO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713511"/>
            <a:ext cx="295232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400" b="1" dirty="0" smtClean="0">
                <a:solidFill>
                  <a:srgbClr val="4D4D4D"/>
                </a:solidFill>
              </a:rPr>
              <a:t>Višina </a:t>
            </a:r>
            <a:r>
              <a:rPr lang="sl-SI" sz="1400" b="1" dirty="0" smtClean="0">
                <a:solidFill>
                  <a:srgbClr val="4D4D4D"/>
                </a:solidFill>
              </a:rPr>
              <a:t>investicije [mio EUR]</a:t>
            </a:r>
            <a:endParaRPr lang="sl-SI" b="1" dirty="0">
              <a:solidFill>
                <a:srgbClr val="4D4D4D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59832" y="6341258"/>
            <a:ext cx="5112568" cy="33855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98BF0E"/>
                </a:solidFill>
              </a:rPr>
              <a:t>www.</a:t>
            </a:r>
            <a:r>
              <a:rPr lang="cs-CZ" sz="1600" dirty="0" err="1" smtClean="0">
                <a:solidFill>
                  <a:srgbClr val="98BF0E"/>
                </a:solidFill>
              </a:rPr>
              <a:t>transparense.eu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eu</a:t>
            </a:r>
            <a:r>
              <a:rPr lang="cs-CZ" sz="1600" dirty="0" smtClean="0">
                <a:solidFill>
                  <a:srgbClr val="98BF0E"/>
                </a:solidFill>
              </a:rPr>
              <a:t>/</a:t>
            </a:r>
            <a:r>
              <a:rPr lang="cs-CZ" sz="1600" dirty="0" err="1" smtClean="0">
                <a:solidFill>
                  <a:srgbClr val="98BF0E"/>
                </a:solidFill>
              </a:rPr>
              <a:t>epc</a:t>
            </a:r>
            <a:r>
              <a:rPr lang="cs-CZ" sz="1600" dirty="0" smtClean="0">
                <a:solidFill>
                  <a:srgbClr val="98BF0E"/>
                </a:solidFill>
              </a:rPr>
              <a:t>-</a:t>
            </a:r>
            <a:r>
              <a:rPr lang="cs-CZ" sz="1600" dirty="0" err="1" smtClean="0">
                <a:solidFill>
                  <a:srgbClr val="98BF0E"/>
                </a:solidFill>
              </a:rPr>
              <a:t>databases</a:t>
            </a:r>
            <a:endParaRPr lang="cs-CZ" sz="1600" dirty="0">
              <a:solidFill>
                <a:srgbClr val="98B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5999</TotalTime>
  <Words>1145</Words>
  <Application>Microsoft Office PowerPoint</Application>
  <PresentationFormat>On-screen Show (4:3)</PresentationFormat>
  <Paragraphs>140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IVL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Gunilla Iverfelt</dc:creator>
  <cp:lastModifiedBy>Damir Staničić</cp:lastModifiedBy>
  <cp:revision>511</cp:revision>
  <dcterms:created xsi:type="dcterms:W3CDTF">2013-05-30T13:54:17Z</dcterms:created>
  <dcterms:modified xsi:type="dcterms:W3CDTF">2015-08-11T12:05:48Z</dcterms:modified>
</cp:coreProperties>
</file>