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9" r:id="rId2"/>
    <p:sldId id="404" r:id="rId3"/>
    <p:sldId id="397" r:id="rId4"/>
    <p:sldId id="417" r:id="rId5"/>
    <p:sldId id="406" r:id="rId6"/>
    <p:sldId id="405" r:id="rId7"/>
    <p:sldId id="410" r:id="rId8"/>
    <p:sldId id="418" r:id="rId9"/>
    <p:sldId id="407" r:id="rId10"/>
    <p:sldId id="399" r:id="rId11"/>
    <p:sldId id="411" r:id="rId12"/>
    <p:sldId id="412" r:id="rId13"/>
    <p:sldId id="409" r:id="rId14"/>
    <p:sldId id="419" r:id="rId15"/>
    <p:sldId id="420" r:id="rId16"/>
  </p:sldIdLst>
  <p:sldSz cx="9144000" cy="6858000" type="screen4x3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F0E"/>
    <a:srgbClr val="98BF0E"/>
    <a:srgbClr val="C3EF21"/>
    <a:srgbClr val="FF9900"/>
    <a:srgbClr val="FF3300"/>
    <a:srgbClr val="FB7F19"/>
    <a:srgbClr val="FF6600"/>
    <a:srgbClr val="D9F49E"/>
    <a:srgbClr val="3F921E"/>
    <a:srgbClr val="191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680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18" y="-78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1" y="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BC0F1D19-4E25-432B-BC9F-1917CDBAE96A}" type="datetimeFigureOut">
              <a:rPr lang="cs-CZ" smtClean="0"/>
              <a:pPr/>
              <a:t>11.8.2015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88925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1" y="9428164"/>
            <a:ext cx="288925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F77F9AB-1B66-4B17-87BC-574D1F94BF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81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C76B0B8D-AD22-4BD3-ACA2-9E2443DCAC0B}" type="datetimeFigureOut">
              <a:rPr lang="cs-CZ" smtClean="0"/>
              <a:pPr/>
              <a:t>11.8.2015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D8CF759-E984-48E7-B924-FB729796C2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83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E25E51-D967-4ACD-94FA-EA728A3CC3F6}" type="slidenum">
              <a:rPr lang="cs-CZ"/>
              <a:pPr/>
              <a:t>2</a:t>
            </a:fld>
            <a:endParaRPr lang="cs-CZ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5248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591" y="4715631"/>
            <a:ext cx="5334319" cy="44679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80AFB-8889-4D6C-AB2D-7D9A6AFEF133}" type="slidenum">
              <a:rPr lang="fr-FR"/>
              <a:pPr/>
              <a:t>14</a:t>
            </a:fld>
            <a:endParaRPr lang="fr-FR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80AFB-8889-4D6C-AB2D-7D9A6AFEF133}" type="slidenum">
              <a:rPr lang="fr-FR"/>
              <a:pPr/>
              <a:t>15</a:t>
            </a:fld>
            <a:endParaRPr lang="fr-FR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DAEC1-1AF8-4A8D-9305-F2179DED7F5F}" type="slidenum">
              <a:rPr lang="fr-FR"/>
              <a:pPr/>
              <a:t>3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870D5C-BE11-46C8-AE54-22FBCC1C444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9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98A39-E197-43BF-A3EF-12E7DC37F072}" type="slidenum">
              <a:rPr lang="fr-FR"/>
              <a:pPr/>
              <a:t>5</a:t>
            </a:fld>
            <a:endParaRPr lang="fr-F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98A39-E197-43BF-A3EF-12E7DC37F072}" type="slidenum">
              <a:rPr lang="fr-FR"/>
              <a:pPr/>
              <a:t>6</a:t>
            </a:fld>
            <a:endParaRPr lang="fr-F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98A39-E197-43BF-A3EF-12E7DC37F072}" type="slidenum">
              <a:rPr lang="fr-FR"/>
              <a:pPr/>
              <a:t>7</a:t>
            </a:fld>
            <a:endParaRPr lang="fr-F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98A39-E197-43BF-A3EF-12E7DC37F072}" type="slidenum">
              <a:rPr lang="fr-FR"/>
              <a:pPr/>
              <a:t>9</a:t>
            </a:fld>
            <a:endParaRPr lang="fr-F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80AFB-8889-4D6C-AB2D-7D9A6AFEF133}" type="slidenum">
              <a:rPr lang="fr-FR"/>
              <a:pPr/>
              <a:t>10</a:t>
            </a:fld>
            <a:endParaRPr lang="fr-FR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80AFB-8889-4D6C-AB2D-7D9A6AFEF133}" type="slidenum">
              <a:rPr lang="fr-FR"/>
              <a:pPr/>
              <a:t>13</a:t>
            </a:fld>
            <a:endParaRPr lang="fr-FR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rgbClr val="98BF0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1917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F842-7220-48CA-AD31-873BA01BD70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5" name="Picture 2" descr="P:\091_12 Combines\B_Reseni_projektu\WP2 Dissemination\Logo and Templates\Partner Logos\SEVEn-300dpi-rgb.t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1872" y="6323512"/>
            <a:ext cx="972616" cy="417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315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56792"/>
            <a:ext cx="8229600" cy="4608512"/>
          </a:xfrm>
        </p:spPr>
        <p:txBody>
          <a:bodyPr/>
          <a:lstStyle>
            <a:lvl1pPr>
              <a:defRPr sz="2600">
                <a:solidFill>
                  <a:srgbClr val="19171C"/>
                </a:solidFill>
              </a:defRPr>
            </a:lvl1pPr>
            <a:lvl2pPr>
              <a:defRPr sz="2400">
                <a:solidFill>
                  <a:srgbClr val="19171C"/>
                </a:solidFill>
              </a:defRPr>
            </a:lvl2pPr>
            <a:lvl3pPr>
              <a:buClr>
                <a:srgbClr val="98BF0E"/>
              </a:buClr>
              <a:defRPr sz="2200">
                <a:solidFill>
                  <a:srgbClr val="19171C"/>
                </a:solidFill>
              </a:defRPr>
            </a:lvl3pPr>
            <a:lvl4pPr>
              <a:defRPr sz="1800">
                <a:solidFill>
                  <a:srgbClr val="19171C"/>
                </a:solidFill>
              </a:defRPr>
            </a:lvl4pPr>
            <a:lvl5pPr>
              <a:defRPr>
                <a:solidFill>
                  <a:srgbClr val="19171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F842-7220-48CA-AD31-873BA01BD70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953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F842-7220-48CA-AD31-873BA01BD70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249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16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B44DA4-4EEA-4B3C-86BC-15D49F7BD403}" type="slidenum">
              <a:rPr lang="de-DE"/>
              <a:pPr/>
              <a:t>‹#›</a:t>
            </a:fld>
            <a:r>
              <a:rPr lang="de-DE"/>
              <a:t> | </a:t>
            </a:r>
            <a:fld id="{DB569C55-6AFA-41F8-8D59-44BA5E599963}" type="datetime1">
              <a:rPr lang="de-DE"/>
              <a:pPr/>
              <a:t>11.08.2015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16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2D090B-D730-4598-A3DF-F4162D8F5A20}" type="slidenum">
              <a:rPr lang="de-DE"/>
              <a:pPr/>
              <a:t>‹#›</a:t>
            </a:fld>
            <a:r>
              <a:rPr lang="de-DE"/>
              <a:t> | </a:t>
            </a:r>
            <a:fld id="{DB569C55-6AFA-41F8-8D59-44BA5E599963}" type="datetime1">
              <a:rPr lang="de-DE"/>
              <a:pPr/>
              <a:t>11.08.2015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ED6F75-E302-43EC-9B8E-F8346F180C6C}" type="slidenum">
              <a:rPr lang="de-DE"/>
              <a:pPr/>
              <a:t>‹#›</a:t>
            </a:fld>
            <a:r>
              <a:rPr lang="de-DE"/>
              <a:t> | </a:t>
            </a:r>
            <a:fld id="{DB569C55-6AFA-41F8-8D59-44BA5E599963}" type="datetime1">
              <a:rPr lang="de-DE"/>
              <a:pPr/>
              <a:t>11.08.2015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49026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39421-90E1-4C45-888B-9B503BF07C94}" type="datetimeFigureOut">
              <a:rPr lang="sv-SE" smtClean="0"/>
              <a:pPr/>
              <a:t>2015-08-11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8F842-7220-48CA-AD31-873BA01BD707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 w="38100">
            <a:solidFill>
              <a:srgbClr val="98BF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09319"/>
            <a:ext cx="2483768" cy="474001"/>
          </a:xfrm>
          <a:prstGeom prst="rect">
            <a:avLst/>
          </a:prstGeom>
        </p:spPr>
      </p:pic>
      <p:cxnSp>
        <p:nvCxnSpPr>
          <p:cNvPr id="14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38100">
            <a:solidFill>
              <a:srgbClr val="98BF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 userDrawn="1"/>
        </p:nvSpPr>
        <p:spPr>
          <a:xfrm>
            <a:off x="3491880" y="638132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aseline="0" dirty="0" smtClean="0">
                <a:solidFill>
                  <a:srgbClr val="98BF0E"/>
                </a:solidFill>
              </a:rPr>
              <a:t>www.transparense.eu</a:t>
            </a:r>
            <a:endParaRPr lang="cs-CZ" sz="1400" baseline="0" dirty="0" smtClean="0">
              <a:solidFill>
                <a:srgbClr val="98BF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2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8BF0E"/>
        </a:buClr>
        <a:buFont typeface="Wingdings" pitchFamily="2" charset="2"/>
        <a:buChar char="§"/>
        <a:defRPr sz="2600" kern="1200">
          <a:solidFill>
            <a:srgbClr val="19171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8BF0E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8BF0E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216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4000" b="1" dirty="0" smtClean="0">
                <a:solidFill>
                  <a:srgbClr val="98BF0E"/>
                </a:solidFill>
                <a:ea typeface="Microsoft YaHei" charset="-122"/>
              </a:rPr>
              <a:t>Izobraževalni modul 5.</a:t>
            </a:r>
            <a:br>
              <a:rPr lang="sl-SI" sz="4000" b="1" dirty="0" smtClean="0">
                <a:solidFill>
                  <a:srgbClr val="98BF0E"/>
                </a:solidFill>
                <a:ea typeface="Microsoft YaHei" charset="-122"/>
              </a:rPr>
            </a:br>
            <a:r>
              <a:rPr lang="sl-SI" sz="2400" b="1" dirty="0" smtClean="0">
                <a:solidFill>
                  <a:srgbClr val="9FBF0E"/>
                </a:solidFill>
                <a:ea typeface="Microsoft YaHei" charset="-122"/>
              </a:rPr>
              <a:t>za srednje razvite in napredne trge EPO</a:t>
            </a:r>
            <a:endParaRPr lang="sl-SI" sz="2800" b="1" dirty="0" smtClean="0">
              <a:solidFill>
                <a:srgbClr val="9FBF0E"/>
              </a:solidFill>
              <a:ea typeface="Microsoft YaHei" charset="-122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l-SI" sz="2800" b="1" dirty="0" smtClean="0">
              <a:solidFill>
                <a:srgbClr val="9FBF0E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800" b="1" dirty="0" smtClean="0">
                <a:solidFill>
                  <a:srgbClr val="9FBF0E"/>
                </a:solidFill>
              </a:rPr>
              <a:t>Podporna strategija EPO</a:t>
            </a:r>
            <a:endParaRPr lang="sl-SI" sz="2800" b="1" dirty="0">
              <a:solidFill>
                <a:srgbClr val="9FBF0E"/>
              </a:solidFill>
              <a:ea typeface="Microsoft YaHei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4213" y="4894511"/>
            <a:ext cx="7991475" cy="550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 err="1" smtClean="0">
                <a:solidFill>
                  <a:srgbClr val="19171C"/>
                </a:solidFill>
                <a:ea typeface="Microsoft YaHei" charset="-122"/>
              </a:rPr>
              <a:t>Proje</a:t>
            </a:r>
            <a:r>
              <a:rPr lang="sl-SI" sz="2400" dirty="0" smtClean="0">
                <a:solidFill>
                  <a:srgbClr val="19171C"/>
                </a:solidFill>
                <a:ea typeface="Microsoft YaHei" charset="-122"/>
              </a:rPr>
              <a:t>k</a:t>
            </a:r>
            <a:r>
              <a:rPr lang="en-US" sz="2400" dirty="0" smtClean="0">
                <a:solidFill>
                  <a:srgbClr val="19171C"/>
                </a:solidFill>
                <a:ea typeface="Microsoft YaHei" charset="-122"/>
              </a:rPr>
              <a:t>t </a:t>
            </a:r>
            <a:r>
              <a:rPr lang="en-US" sz="2800" b="1" dirty="0" err="1">
                <a:solidFill>
                  <a:srgbClr val="9FBF0E"/>
                </a:solidFill>
              </a:rPr>
              <a:t>Transparense</a:t>
            </a:r>
            <a:endParaRPr lang="en-US" sz="2800" b="1" dirty="0">
              <a:solidFill>
                <a:srgbClr val="9FBF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032448"/>
          </a:xfrm>
        </p:spPr>
        <p:txBody>
          <a:bodyPr>
            <a:noAutofit/>
          </a:bodyPr>
          <a:lstStyle/>
          <a:p>
            <a:r>
              <a:rPr lang="cs-CZ" sz="2400" b="1" dirty="0" err="1" smtClean="0">
                <a:solidFill>
                  <a:srgbClr val="98BF0E"/>
                </a:solidFill>
              </a:rPr>
              <a:t>Potrebno</a:t>
            </a:r>
            <a:r>
              <a:rPr lang="cs-CZ" sz="2400" b="1" dirty="0" smtClean="0">
                <a:solidFill>
                  <a:srgbClr val="98BF0E"/>
                </a:solidFill>
              </a:rPr>
              <a:t> je </a:t>
            </a:r>
            <a:r>
              <a:rPr lang="cs-CZ" sz="2400" b="1" dirty="0" err="1" smtClean="0">
                <a:solidFill>
                  <a:srgbClr val="98BF0E"/>
                </a:solidFill>
              </a:rPr>
              <a:t>podpirati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err="1" smtClean="0">
                <a:solidFill>
                  <a:srgbClr val="98BF0E"/>
                </a:solidFill>
              </a:rPr>
              <a:t>vlogo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err="1" smtClean="0">
                <a:solidFill>
                  <a:srgbClr val="98BF0E"/>
                </a:solidFill>
              </a:rPr>
              <a:t>pospeševalcev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smtClean="0">
                <a:solidFill>
                  <a:srgbClr val="98BF0E"/>
                </a:solidFill>
              </a:rPr>
              <a:t>EPO </a:t>
            </a:r>
            <a:r>
              <a:rPr lang="cs-CZ" sz="2400" b="1" dirty="0" err="1" smtClean="0">
                <a:solidFill>
                  <a:srgbClr val="98BF0E"/>
                </a:solidFill>
              </a:rPr>
              <a:t>projektov</a:t>
            </a:r>
            <a:r>
              <a:rPr lang="cs-CZ" sz="2400" b="1" dirty="0" smtClean="0">
                <a:solidFill>
                  <a:srgbClr val="98BF0E"/>
                </a:solidFill>
              </a:rPr>
              <a:t> in </a:t>
            </a:r>
            <a:r>
              <a:rPr lang="cs-CZ" sz="2400" b="1" dirty="0" err="1" smtClean="0">
                <a:solidFill>
                  <a:srgbClr val="98BF0E"/>
                </a:solidFill>
              </a:rPr>
              <a:t>trga</a:t>
            </a:r>
            <a:r>
              <a:rPr lang="cs-CZ" sz="2400" b="1" dirty="0" smtClean="0">
                <a:solidFill>
                  <a:srgbClr val="98BF0E"/>
                </a:solidFill>
              </a:rPr>
              <a:t>, </a:t>
            </a:r>
            <a:r>
              <a:rPr lang="cs-CZ" sz="2400" b="1" dirty="0" err="1" smtClean="0">
                <a:solidFill>
                  <a:srgbClr val="98BF0E"/>
                </a:solidFill>
              </a:rPr>
              <a:t>posebno</a:t>
            </a:r>
            <a:r>
              <a:rPr lang="cs-CZ" sz="2400" b="1" dirty="0" smtClean="0">
                <a:solidFill>
                  <a:srgbClr val="98BF0E"/>
                </a:solidFill>
              </a:rPr>
              <a:t> v </a:t>
            </a:r>
            <a:r>
              <a:rPr lang="cs-CZ" sz="2400" b="1" dirty="0" err="1" smtClean="0">
                <a:solidFill>
                  <a:srgbClr val="98BF0E"/>
                </a:solidFill>
              </a:rPr>
              <a:t>javnem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err="1" smtClean="0">
                <a:solidFill>
                  <a:srgbClr val="98BF0E"/>
                </a:solidFill>
              </a:rPr>
              <a:t>sektorju</a:t>
            </a:r>
            <a:r>
              <a:rPr lang="cs-CZ" sz="2400" b="1" dirty="0" smtClean="0">
                <a:solidFill>
                  <a:srgbClr val="98BF0E"/>
                </a:solidFill>
              </a:rPr>
              <a:t>: </a:t>
            </a:r>
            <a:endParaRPr lang="cs-CZ" sz="2400" b="1" dirty="0" smtClean="0">
              <a:solidFill>
                <a:srgbClr val="98BF0E"/>
              </a:solidFill>
            </a:endParaRPr>
          </a:p>
          <a:p>
            <a:pPr lvl="1"/>
            <a:r>
              <a:rPr lang="cs-CZ" sz="2000" dirty="0" err="1"/>
              <a:t>r</a:t>
            </a:r>
            <a:r>
              <a:rPr lang="cs-CZ" sz="2000" dirty="0" err="1" smtClean="0"/>
              <a:t>azvoj</a:t>
            </a:r>
            <a:r>
              <a:rPr lang="cs-CZ" sz="2000" dirty="0" smtClean="0"/>
              <a:t> </a:t>
            </a:r>
            <a:r>
              <a:rPr lang="cs-CZ" sz="2000" dirty="0" smtClean="0"/>
              <a:t>in </a:t>
            </a:r>
            <a:r>
              <a:rPr lang="cs-CZ" sz="2000" dirty="0" err="1" smtClean="0"/>
              <a:t>izvedba</a:t>
            </a:r>
            <a:r>
              <a:rPr lang="cs-CZ" sz="2000" dirty="0" smtClean="0"/>
              <a:t> </a:t>
            </a:r>
            <a:r>
              <a:rPr lang="cs-CZ" sz="2000" dirty="0" err="1" smtClean="0"/>
              <a:t>projekta</a:t>
            </a:r>
            <a:r>
              <a:rPr lang="cs-CZ" sz="2000" dirty="0" smtClean="0"/>
              <a:t> </a:t>
            </a:r>
            <a:r>
              <a:rPr lang="cs-CZ" sz="2000" dirty="0" smtClean="0"/>
              <a:t>EPO </a:t>
            </a:r>
            <a:r>
              <a:rPr lang="cs-CZ" sz="2000" dirty="0" err="1" smtClean="0"/>
              <a:t>zahtevata</a:t>
            </a:r>
            <a:r>
              <a:rPr lang="cs-CZ" sz="2000" dirty="0" smtClean="0"/>
              <a:t> </a:t>
            </a:r>
            <a:r>
              <a:rPr lang="sl-SI" sz="2000" dirty="0" smtClean="0"/>
              <a:t>znanje </a:t>
            </a:r>
            <a:r>
              <a:rPr lang="sl-SI" sz="2000" dirty="0" smtClean="0"/>
              <a:t>in izkušnje</a:t>
            </a:r>
            <a:r>
              <a:rPr lang="en-US" sz="2000" dirty="0" smtClean="0"/>
              <a:t> (fun</a:t>
            </a:r>
            <a:r>
              <a:rPr lang="sl-SI" sz="2000" dirty="0" err="1" smtClean="0"/>
              <a:t>kcionalni</a:t>
            </a:r>
            <a:r>
              <a:rPr lang="sl-SI" sz="2000" dirty="0" smtClean="0"/>
              <a:t> razpis</a:t>
            </a:r>
            <a:r>
              <a:rPr lang="en-US" sz="2000" dirty="0" smtClean="0"/>
              <a:t>, </a:t>
            </a:r>
            <a:r>
              <a:rPr lang="sl-SI" sz="2000" dirty="0" smtClean="0"/>
              <a:t>podelitev pogodbe</a:t>
            </a:r>
            <a:r>
              <a:rPr lang="en-US" sz="2000" dirty="0" smtClean="0"/>
              <a:t>, </a:t>
            </a:r>
            <a:r>
              <a:rPr lang="sl-SI" sz="2000" dirty="0" smtClean="0"/>
              <a:t>vzorčne pogodbe</a:t>
            </a:r>
            <a:r>
              <a:rPr lang="en-US" sz="2000" dirty="0" smtClean="0"/>
              <a:t>…); </a:t>
            </a:r>
            <a:r>
              <a:rPr lang="sl-SI" sz="2000" dirty="0" smtClean="0"/>
              <a:t>priporočljivo je sodelovati z izkušenimi in neodvisnimi svetovalci </a:t>
            </a:r>
            <a:r>
              <a:rPr lang="en-US" sz="2000" dirty="0" smtClean="0"/>
              <a:t>(</a:t>
            </a:r>
            <a:r>
              <a:rPr lang="sl-SI" sz="2000" dirty="0" smtClean="0"/>
              <a:t>najbolj pogosto so to </a:t>
            </a:r>
            <a:r>
              <a:rPr lang="en-US" sz="2000" dirty="0" err="1" smtClean="0"/>
              <a:t>energ</a:t>
            </a:r>
            <a:r>
              <a:rPr lang="sl-SI" sz="2000" dirty="0" err="1" smtClean="0"/>
              <a:t>etske</a:t>
            </a:r>
            <a:r>
              <a:rPr lang="sl-SI" sz="2000" dirty="0" smtClean="0"/>
              <a:t> </a:t>
            </a:r>
            <a:r>
              <a:rPr lang="en-US" sz="2000" dirty="0" err="1" smtClean="0"/>
              <a:t>agenci</a:t>
            </a:r>
            <a:r>
              <a:rPr lang="sl-SI" sz="2000" dirty="0" smtClean="0"/>
              <a:t>je</a:t>
            </a:r>
            <a:r>
              <a:rPr lang="en-US" sz="2000" dirty="0" smtClean="0"/>
              <a:t>)</a:t>
            </a:r>
            <a:r>
              <a:rPr lang="sl-SI" sz="2000" dirty="0" smtClean="0"/>
              <a:t>, ki imajo vlogo pospeševalcev </a:t>
            </a:r>
            <a:r>
              <a:rPr lang="cs-CZ" sz="2000" dirty="0" smtClean="0"/>
              <a:t>EPO </a:t>
            </a:r>
            <a:r>
              <a:rPr lang="cs-CZ" sz="2000" dirty="0" smtClean="0"/>
              <a:t>med </a:t>
            </a:r>
            <a:r>
              <a:rPr lang="cs-CZ" sz="2000" dirty="0" err="1" smtClean="0"/>
              <a:t>naročniki</a:t>
            </a:r>
            <a:r>
              <a:rPr lang="cs-CZ" sz="2000" dirty="0" smtClean="0"/>
              <a:t> in </a:t>
            </a:r>
            <a:r>
              <a:rPr lang="sl-SI" sz="2000" dirty="0" smtClean="0"/>
              <a:t>ponudniki EPO;</a:t>
            </a:r>
            <a:endParaRPr lang="cs-CZ" sz="2000" dirty="0" smtClean="0"/>
          </a:p>
          <a:p>
            <a:pPr lvl="1"/>
            <a:r>
              <a:rPr lang="sl-SI" sz="2000" dirty="0"/>
              <a:t>p</a:t>
            </a:r>
            <a:r>
              <a:rPr lang="sl-SI" sz="2000" dirty="0" smtClean="0"/>
              <a:t>ospeševalci EPO lahko </a:t>
            </a:r>
            <a:r>
              <a:rPr lang="sl-SI" sz="2000" dirty="0" smtClean="0"/>
              <a:t>zagotovijo enakopravno tekmovanje </a:t>
            </a:r>
            <a:r>
              <a:rPr lang="en-US" sz="2000" dirty="0" smtClean="0"/>
              <a:t>(ide</a:t>
            </a:r>
            <a:r>
              <a:rPr lang="sl-SI" sz="2000" dirty="0" smtClean="0"/>
              <a:t>j</a:t>
            </a:r>
            <a:r>
              <a:rPr lang="en-US" sz="2000" dirty="0" smtClean="0"/>
              <a:t>) </a:t>
            </a:r>
            <a:r>
              <a:rPr lang="sl-SI" sz="2000" dirty="0" smtClean="0"/>
              <a:t>med </a:t>
            </a:r>
            <a:r>
              <a:rPr lang="sl-SI" sz="2000" dirty="0" smtClean="0"/>
              <a:t>ponudniki EPO.</a:t>
            </a:r>
            <a:endParaRPr lang="en-US" sz="200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10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>
                <a:solidFill>
                  <a:srgbClr val="98BF0E"/>
                </a:solidFill>
                <a:ea typeface="Microsoft YaHei" charset="-122"/>
              </a:rPr>
              <a:t>Podporna strategija EPO</a:t>
            </a:r>
          </a:p>
          <a:p>
            <a:pPr algn="ctr">
              <a:spcBef>
                <a:spcPts val="1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 dirty="0" smtClean="0">
                <a:solidFill>
                  <a:srgbClr val="FB7F19"/>
                </a:solidFill>
              </a:rPr>
              <a:t>Podpora </a:t>
            </a:r>
            <a:r>
              <a:rPr lang="cs-CZ" sz="2600" b="1" dirty="0" err="1" smtClean="0">
                <a:solidFill>
                  <a:srgbClr val="FB7F19"/>
                </a:solidFill>
              </a:rPr>
              <a:t>pospeševalcem</a:t>
            </a:r>
            <a:r>
              <a:rPr lang="cs-CZ" sz="2600" b="1" dirty="0" smtClean="0">
                <a:solidFill>
                  <a:srgbClr val="FB7F19"/>
                </a:solidFill>
              </a:rPr>
              <a:t> EPO</a:t>
            </a:r>
            <a:endParaRPr lang="cs-CZ" sz="2600" b="1" dirty="0" smtClean="0">
              <a:solidFill>
                <a:srgbClr val="FB7F1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marL="336550" indent="-336550">
              <a:spcBef>
                <a:spcPts val="600"/>
              </a:spcBef>
              <a:buClr>
                <a:srgbClr val="98BF0E"/>
              </a:buClr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 charset="-122"/>
              </a:rPr>
              <a:t>Nova strategija Evropske unije za delovna mesta in pametno, trajnostno in vključujočo gospodarsko rast ‘Strategija Evrope 2020’</a:t>
            </a:r>
          </a:p>
          <a:p>
            <a:pPr marL="736600" lvl="1" indent="-279400">
              <a:spcBef>
                <a:spcPts val="450"/>
              </a:spcBef>
              <a:buClr>
                <a:srgbClr val="98BF0E"/>
              </a:buClr>
              <a:buFont typeface="Arial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ea typeface="Microsoft YaHei" charset="-122"/>
              </a:rPr>
              <a:t>cilj</a:t>
            </a:r>
            <a:r>
              <a:rPr lang="sl-SI" sz="2000" dirty="0" smtClean="0">
                <a:solidFill>
                  <a:srgbClr val="19171C"/>
                </a:solidFill>
                <a:ea typeface="Microsoft YaHei" charset="-122"/>
              </a:rPr>
              <a:t> 20% povečanje energetske učinkovitosti (privarčevati 20 % pri porabi primarne energije v EU do 2020 gleda na projekcije)</a:t>
            </a:r>
          </a:p>
          <a:p>
            <a:pPr marL="336550" indent="-336550">
              <a:spcBef>
                <a:spcPts val="600"/>
              </a:spcBef>
              <a:buClr>
                <a:srgbClr val="98BF0E"/>
              </a:buClr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 charset="-122"/>
              </a:rPr>
              <a:t>Direktiva o energetskih karakteristikah stavb 2010/31/EU (EPBD)</a:t>
            </a:r>
          </a:p>
          <a:p>
            <a:pPr marL="736600" lvl="1" indent="-279400">
              <a:spcBef>
                <a:spcPts val="450"/>
              </a:spcBef>
              <a:buClr>
                <a:srgbClr val="98BF0E"/>
              </a:buClr>
              <a:buFont typeface="Arial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ea typeface="Microsoft YaHei" charset="-122"/>
              </a:rPr>
              <a:t>od</a:t>
            </a:r>
            <a:r>
              <a:rPr lang="sl-SI" sz="2000" dirty="0" smtClean="0">
                <a:solidFill>
                  <a:srgbClr val="19171C"/>
                </a:solidFill>
                <a:ea typeface="Microsoft YaHei" charset="-122"/>
              </a:rPr>
              <a:t> 2020 nove stavbe s skoraj ničelno porabo energije</a:t>
            </a:r>
          </a:p>
          <a:p>
            <a:pPr marL="336550" indent="-336550">
              <a:spcBef>
                <a:spcPts val="600"/>
              </a:spcBef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 charset="-122"/>
              </a:rPr>
              <a:t>Direktiva o energetski učinkovitosti 2012/27/EU (EED) </a:t>
            </a:r>
            <a:r>
              <a:rPr lang="sl-SI" sz="2200" dirty="0" smtClean="0">
                <a:solidFill>
                  <a:schemeClr val="tx1"/>
                </a:solidFill>
                <a:ea typeface="Microsoft YaHei" charset="-122"/>
              </a:rPr>
              <a:t>razveljavljena direktiva 2006/32/EC</a:t>
            </a:r>
          </a:p>
          <a:p>
            <a:pPr marL="736600" lvl="1" indent="-279400">
              <a:spcBef>
                <a:spcPts val="500"/>
              </a:spcBef>
              <a:buFont typeface="Arial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>
                <a:ea typeface="Microsoft YaHei" charset="-122"/>
              </a:rPr>
              <a:t>s</a:t>
            </a:r>
            <a:r>
              <a:rPr lang="sl-SI" sz="2000" dirty="0" smtClean="0">
                <a:ea typeface="Microsoft YaHei" charset="-122"/>
              </a:rPr>
              <a:t>topila v veljavo 4. decembra 2012 in mora biti prenesena do 5. junija 2014</a:t>
            </a:r>
          </a:p>
          <a:p>
            <a:pPr marL="736600" lvl="1" indent="-279400">
              <a:spcBef>
                <a:spcPts val="500"/>
              </a:spcBef>
              <a:buFont typeface="Arial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ea typeface="Microsoft YaHei" charset="-122"/>
              </a:rPr>
              <a:t>n</a:t>
            </a:r>
            <a:r>
              <a:rPr lang="sl-SI" sz="2000" dirty="0" smtClean="0">
                <a:solidFill>
                  <a:srgbClr val="19171C"/>
                </a:solidFill>
                <a:ea typeface="Microsoft YaHei" charset="-122"/>
              </a:rPr>
              <a:t>alaga obveznosti državam članicam v </a:t>
            </a:r>
            <a:r>
              <a:rPr lang="sl-SI" sz="2000" b="1" dirty="0" err="1" smtClean="0">
                <a:solidFill>
                  <a:srgbClr val="98BF0E"/>
                </a:solidFill>
                <a:ea typeface="Microsoft YaHei" charset="-122"/>
              </a:rPr>
              <a:t>podpiro</a:t>
            </a:r>
            <a:r>
              <a:rPr lang="sl-SI" sz="2000" b="1" dirty="0" smtClean="0">
                <a:solidFill>
                  <a:srgbClr val="98BF0E"/>
                </a:solidFill>
                <a:ea typeface="Microsoft YaHei" charset="-122"/>
              </a:rPr>
              <a:t> trga z energetskimi storitvami</a:t>
            </a:r>
          </a:p>
          <a:p>
            <a:pPr marL="736600" lvl="1" indent="-279400">
              <a:spcBef>
                <a:spcPts val="500"/>
              </a:spcBef>
              <a:buClr>
                <a:srgbClr val="98BF0E"/>
              </a:buClr>
              <a:buFont typeface="Arial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sl-SI" sz="2000" b="1" dirty="0">
              <a:solidFill>
                <a:srgbClr val="98BF0E"/>
              </a:solidFill>
              <a:ea typeface="Microsoft YaHei" charset="-122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F842-7220-48CA-AD31-873BA01BD707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>
                <a:solidFill>
                  <a:srgbClr val="98BF0E"/>
                </a:solidFill>
                <a:ea typeface="Microsoft YaHei" charset="-122"/>
              </a:rPr>
              <a:t>Podporna strategija EPO</a:t>
            </a:r>
          </a:p>
          <a:p>
            <a:pPr algn="ctr">
              <a:spcBef>
                <a:spcPts val="1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 dirty="0" err="1">
                <a:solidFill>
                  <a:srgbClr val="FB7F19"/>
                </a:solidFill>
              </a:rPr>
              <a:t>Izvajanje</a:t>
            </a:r>
            <a:r>
              <a:rPr lang="cs-CZ" sz="2600" b="1" dirty="0">
                <a:solidFill>
                  <a:srgbClr val="FB7F19"/>
                </a:solidFill>
              </a:rPr>
              <a:t> EU </a:t>
            </a:r>
            <a:r>
              <a:rPr lang="cs-CZ" sz="2600" b="1" dirty="0" err="1">
                <a:solidFill>
                  <a:srgbClr val="FB7F19"/>
                </a:solidFill>
              </a:rPr>
              <a:t>politike</a:t>
            </a:r>
            <a:r>
              <a:rPr lang="cs-CZ" sz="2600" b="1" dirty="0">
                <a:solidFill>
                  <a:srgbClr val="FB7F19"/>
                </a:solidFill>
              </a:rPr>
              <a:t> </a:t>
            </a:r>
            <a:r>
              <a:rPr lang="cs-CZ" sz="2600" b="1" dirty="0" err="1">
                <a:solidFill>
                  <a:srgbClr val="FB7F19"/>
                </a:solidFill>
              </a:rPr>
              <a:t>energetske</a:t>
            </a:r>
            <a:r>
              <a:rPr lang="cs-CZ" sz="2600" b="1" dirty="0">
                <a:solidFill>
                  <a:srgbClr val="FB7F19"/>
                </a:solidFill>
              </a:rPr>
              <a:t> </a:t>
            </a:r>
            <a:r>
              <a:rPr lang="cs-CZ" sz="2600" b="1" dirty="0" err="1">
                <a:solidFill>
                  <a:srgbClr val="FB7F19"/>
                </a:solidFill>
              </a:rPr>
              <a:t>učinkovitosti</a:t>
            </a:r>
            <a:r>
              <a:rPr lang="cs-CZ" sz="2800" b="1" dirty="0">
                <a:solidFill>
                  <a:srgbClr val="98BF0E"/>
                </a:solidFill>
              </a:rPr>
              <a:t/>
            </a:r>
            <a:br>
              <a:rPr lang="cs-CZ" sz="2800" b="1" dirty="0">
                <a:solidFill>
                  <a:srgbClr val="98BF0E"/>
                </a:solidFill>
              </a:rPr>
            </a:br>
            <a:endParaRPr lang="cs-CZ" sz="2600" b="1" dirty="0" smtClean="0">
              <a:solidFill>
                <a:srgbClr val="FB7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72816"/>
            <a:ext cx="8229600" cy="439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r>
              <a:rPr lang="sl-SI" sz="2400" b="1" dirty="0" smtClean="0">
                <a:solidFill>
                  <a:srgbClr val="98BF0E"/>
                </a:solidFill>
                <a:ea typeface="Microsoft YaHei" charset="-122"/>
              </a:rPr>
              <a:t>Direktiva o energetski učinkovitosti 2012/27/EU (EED): </a:t>
            </a:r>
          </a:p>
          <a:p>
            <a:pPr lvl="1"/>
            <a:r>
              <a:rPr lang="sl-SI" sz="2000" dirty="0"/>
              <a:t>v</a:t>
            </a:r>
            <a:r>
              <a:rPr lang="sl-SI" sz="2000" dirty="0" smtClean="0"/>
              <a:t>zpostavlja skupni okvir ukrepov za promocijo energetske učinkovitosti, da bi zagotovili doseganje cilja Unije 2020 20 % pri energetski učinkovitosti;</a:t>
            </a:r>
          </a:p>
          <a:p>
            <a:pPr lvl="1"/>
            <a:r>
              <a:rPr lang="sl-SI" sz="2000" dirty="0">
                <a:ea typeface="Microsoft YaHei" charset="-122"/>
              </a:rPr>
              <a:t>d</a:t>
            </a:r>
            <a:r>
              <a:rPr lang="sl-SI" sz="2000" dirty="0" smtClean="0">
                <a:ea typeface="Microsoft YaHei" charset="-122"/>
              </a:rPr>
              <a:t>ržave članice so zahtevale postavitev </a:t>
            </a:r>
            <a:r>
              <a:rPr lang="sl-SI" sz="2000" dirty="0" smtClean="0">
                <a:solidFill>
                  <a:srgbClr val="19171C"/>
                </a:solidFill>
                <a:ea typeface="Microsoft YaHei" charset="-122"/>
              </a:rPr>
              <a:t>indikativnih nacionalnih ciljev glede energetske učinkovitosti za 2020;</a:t>
            </a:r>
          </a:p>
          <a:p>
            <a:pPr lvl="1"/>
            <a:r>
              <a:rPr lang="sl-SI" sz="2000" dirty="0">
                <a:ea typeface="Microsoft YaHei" charset="-122"/>
              </a:rPr>
              <a:t>z</a:t>
            </a:r>
            <a:r>
              <a:rPr lang="sl-SI" sz="2000" dirty="0" smtClean="0">
                <a:ea typeface="Microsoft YaHei" charset="-122"/>
              </a:rPr>
              <a:t>ahteva </a:t>
            </a:r>
            <a:r>
              <a:rPr lang="sl-SI" sz="2000" dirty="0" smtClean="0">
                <a:solidFill>
                  <a:srgbClr val="19171C"/>
                </a:solidFill>
                <a:ea typeface="Microsoft YaHei" charset="-122"/>
              </a:rPr>
              <a:t>aplikacijo obveznih ukrepov za varčevanje z energijo, vključno z obnovo javnih stavb, shemami za varčevanje z energijo za javne gospodarske službe in energetskimi pregledi za vsa velika podjetja;</a:t>
            </a:r>
          </a:p>
          <a:p>
            <a:pPr lvl="1"/>
            <a:r>
              <a:rPr lang="sl-SI" sz="2000" dirty="0">
                <a:ea typeface="Microsoft YaHei" charset="-122"/>
              </a:rPr>
              <a:t>n</a:t>
            </a:r>
            <a:r>
              <a:rPr lang="sl-SI" sz="2000" dirty="0" smtClean="0">
                <a:ea typeface="Microsoft YaHei" charset="-122"/>
              </a:rPr>
              <a:t>alaga obveznosti državam članicam glede</a:t>
            </a:r>
            <a:r>
              <a:rPr lang="sl-SI" sz="2000" dirty="0" smtClean="0">
                <a:solidFill>
                  <a:srgbClr val="19171C"/>
                </a:solidFill>
                <a:ea typeface="Microsoft YaHei" charset="-122"/>
              </a:rPr>
              <a:t> </a:t>
            </a:r>
            <a:r>
              <a:rPr lang="sl-SI" sz="2000" b="1" dirty="0" smtClean="0">
                <a:solidFill>
                  <a:srgbClr val="98BF0E"/>
                </a:solidFill>
                <a:ea typeface="Microsoft YaHei" charset="-122"/>
              </a:rPr>
              <a:t>podpore trga z energetskimi storitvami</a:t>
            </a:r>
            <a:r>
              <a:rPr lang="sl-SI" sz="2000" dirty="0" smtClean="0">
                <a:solidFill>
                  <a:srgbClr val="98BF0E"/>
                </a:solidFill>
                <a:ea typeface="Microsoft YaHei" charset="-122"/>
              </a:rPr>
              <a:t> </a:t>
            </a:r>
            <a:r>
              <a:rPr lang="sl-SI" sz="2000" dirty="0" smtClean="0">
                <a:solidFill>
                  <a:srgbClr val="000000"/>
                </a:solidFill>
                <a:ea typeface="Microsoft YaHei" charset="-122"/>
              </a:rPr>
              <a:t>(vzorčne pogodbe, zagotavljanje informacij, odpravljanje ovir…).</a:t>
            </a:r>
            <a:endParaRPr lang="sl-SI" sz="2000" dirty="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F842-7220-48CA-AD31-873BA01BD707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>
                <a:solidFill>
                  <a:srgbClr val="98BF0E"/>
                </a:solidFill>
                <a:ea typeface="Microsoft YaHei" charset="-122"/>
              </a:rPr>
              <a:t>Podporna strategija EPO</a:t>
            </a:r>
          </a:p>
          <a:p>
            <a:pPr algn="ctr">
              <a:spcBef>
                <a:spcPts val="1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 dirty="0" err="1" smtClean="0">
                <a:solidFill>
                  <a:srgbClr val="FB7F19"/>
                </a:solidFill>
              </a:rPr>
              <a:t>Uvajanje</a:t>
            </a:r>
            <a:r>
              <a:rPr lang="cs-CZ" sz="2600" b="1" dirty="0" smtClean="0">
                <a:solidFill>
                  <a:srgbClr val="FB7F19"/>
                </a:solidFill>
              </a:rPr>
              <a:t> </a:t>
            </a:r>
            <a:r>
              <a:rPr lang="cs-CZ" sz="2600" b="1" dirty="0" err="1" smtClean="0">
                <a:solidFill>
                  <a:srgbClr val="FB7F19"/>
                </a:solidFill>
              </a:rPr>
              <a:t>Direktive</a:t>
            </a:r>
            <a:r>
              <a:rPr lang="cs-CZ" sz="2600" b="1" dirty="0" smtClean="0">
                <a:solidFill>
                  <a:srgbClr val="FB7F19"/>
                </a:solidFill>
              </a:rPr>
              <a:t> o </a:t>
            </a:r>
            <a:r>
              <a:rPr lang="cs-CZ" sz="2600" b="1" dirty="0" err="1" smtClean="0">
                <a:solidFill>
                  <a:srgbClr val="FB7F19"/>
                </a:solidFill>
              </a:rPr>
              <a:t>energetski</a:t>
            </a:r>
            <a:r>
              <a:rPr lang="cs-CZ" sz="2600" b="1" dirty="0" smtClean="0">
                <a:solidFill>
                  <a:srgbClr val="FB7F19"/>
                </a:solidFill>
              </a:rPr>
              <a:t> </a:t>
            </a:r>
            <a:r>
              <a:rPr lang="cs-CZ" sz="2600" b="1" dirty="0" err="1" smtClean="0">
                <a:solidFill>
                  <a:srgbClr val="FB7F19"/>
                </a:solidFill>
              </a:rPr>
              <a:t>učinkovitosti</a:t>
            </a:r>
            <a:endParaRPr lang="cs-CZ" sz="2600" b="1" dirty="0" smtClean="0">
              <a:solidFill>
                <a:srgbClr val="FB7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248472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98BF0E"/>
                </a:solidFill>
              </a:rPr>
              <a:t>1. </a:t>
            </a:r>
            <a:r>
              <a:rPr lang="cs-CZ" sz="2400" b="1" dirty="0" err="1" smtClean="0">
                <a:solidFill>
                  <a:srgbClr val="98BF0E"/>
                </a:solidFill>
              </a:rPr>
              <a:t>Države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članice</a:t>
            </a:r>
            <a:r>
              <a:rPr lang="cs-CZ" sz="2400" b="1" dirty="0">
                <a:solidFill>
                  <a:srgbClr val="98BF0E"/>
                </a:solidFill>
              </a:rPr>
              <a:t> </a:t>
            </a:r>
            <a:r>
              <a:rPr lang="cs-CZ" sz="2400" b="1" dirty="0" err="1" smtClean="0">
                <a:solidFill>
                  <a:srgbClr val="98BF0E"/>
                </a:solidFill>
              </a:rPr>
              <a:t>morajo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err="1" smtClean="0">
                <a:solidFill>
                  <a:srgbClr val="98BF0E"/>
                </a:solidFill>
              </a:rPr>
              <a:t>spodbujati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trg</a:t>
            </a:r>
            <a:r>
              <a:rPr lang="cs-CZ" sz="2400" b="1" dirty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energetskih</a:t>
            </a:r>
            <a:r>
              <a:rPr lang="cs-CZ" sz="2400" b="1" dirty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storitev</a:t>
            </a:r>
            <a:r>
              <a:rPr lang="cs-CZ" sz="2400" b="1" dirty="0">
                <a:solidFill>
                  <a:srgbClr val="98BF0E"/>
                </a:solidFill>
              </a:rPr>
              <a:t> in </a:t>
            </a:r>
            <a:r>
              <a:rPr lang="cs-CZ" sz="2400" b="1" dirty="0" err="1">
                <a:solidFill>
                  <a:srgbClr val="98BF0E"/>
                </a:solidFill>
              </a:rPr>
              <a:t>dostop</a:t>
            </a:r>
            <a:r>
              <a:rPr lang="cs-CZ" sz="2400" b="1" dirty="0">
                <a:solidFill>
                  <a:srgbClr val="98BF0E"/>
                </a:solidFill>
              </a:rPr>
              <a:t> MSP do </a:t>
            </a:r>
            <a:r>
              <a:rPr lang="cs-CZ" sz="2400" b="1" dirty="0" err="1">
                <a:solidFill>
                  <a:srgbClr val="98BF0E"/>
                </a:solidFill>
              </a:rPr>
              <a:t>tega</a:t>
            </a:r>
            <a:r>
              <a:rPr lang="cs-CZ" sz="2400" b="1" dirty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trga</a:t>
            </a:r>
            <a:r>
              <a:rPr lang="cs-CZ" sz="2400" b="1" dirty="0">
                <a:solidFill>
                  <a:srgbClr val="98BF0E"/>
                </a:solidFill>
              </a:rPr>
              <a:t>, tako da</a:t>
            </a:r>
            <a:r>
              <a:rPr lang="cs-CZ" sz="2400" b="1" dirty="0" smtClean="0">
                <a:solidFill>
                  <a:srgbClr val="98BF0E"/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sl-SI" sz="1800" dirty="0" smtClean="0"/>
              <a:t>(a) razširjajo jasne in lahko dostopne informacije o:</a:t>
            </a:r>
          </a:p>
          <a:p>
            <a:pPr lvl="1"/>
            <a:r>
              <a:rPr lang="sl-SI" sz="1800" dirty="0" smtClean="0"/>
              <a:t>(i) razpoložljivih pogodbah o energetskih storitvah in klavzulah, ki bi morale biti vključene v takšne pogodbe, da se </a:t>
            </a:r>
            <a:r>
              <a:rPr lang="sl-SI" sz="1800" dirty="0">
                <a:solidFill>
                  <a:srgbClr val="98BF0E"/>
                </a:solidFill>
              </a:rPr>
              <a:t>zagotovijo prihranki energije in pravice končnih odjemalcev</a:t>
            </a:r>
            <a:r>
              <a:rPr lang="sl-SI" sz="1800" dirty="0" smtClean="0"/>
              <a:t>;</a:t>
            </a:r>
          </a:p>
          <a:p>
            <a:pPr lvl="1"/>
            <a:r>
              <a:rPr lang="sl-SI" sz="1800" dirty="0" smtClean="0"/>
              <a:t>(</a:t>
            </a:r>
            <a:r>
              <a:rPr lang="sl-SI" sz="1800" dirty="0" err="1" smtClean="0"/>
              <a:t>ii</a:t>
            </a:r>
            <a:r>
              <a:rPr lang="sl-SI" sz="1800" dirty="0" smtClean="0"/>
              <a:t>) finančnih instrumentih, spodbudah, nepovratnih sredstvih in posojilih v podporo projektom o storitvah energetske učinkovitosti;</a:t>
            </a:r>
          </a:p>
          <a:p>
            <a:pPr marL="717550" lvl="1" indent="-317500">
              <a:buNone/>
            </a:pPr>
            <a:r>
              <a:rPr lang="sl-SI" sz="1800" dirty="0" smtClean="0"/>
              <a:t>(b) spodbujajo razvoj </a:t>
            </a:r>
            <a:r>
              <a:rPr lang="sl-SI" sz="1800" dirty="0">
                <a:solidFill>
                  <a:srgbClr val="98BF0E"/>
                </a:solidFill>
              </a:rPr>
              <a:t>oznak kakovosti</a:t>
            </a:r>
            <a:r>
              <a:rPr lang="sl-SI" sz="1800" dirty="0" smtClean="0"/>
              <a:t>, med drugim tistih, ki jih podeljujejo poklicna združenja;</a:t>
            </a:r>
          </a:p>
          <a:p>
            <a:pPr marL="717550" lvl="1" indent="-317500">
              <a:buNone/>
            </a:pPr>
            <a:r>
              <a:rPr lang="sl-SI" sz="1800" dirty="0" smtClean="0"/>
              <a:t>(c) objavljajo in redno posodabljajo </a:t>
            </a:r>
            <a:r>
              <a:rPr lang="sl-SI" sz="1800" dirty="0">
                <a:solidFill>
                  <a:srgbClr val="98BF0E"/>
                </a:solidFill>
              </a:rPr>
              <a:t>seznam razpoložljivih ponudnikov energetskih storitev</a:t>
            </a:r>
            <a:r>
              <a:rPr lang="sl-SI" sz="1800" dirty="0" smtClean="0"/>
              <a:t>, ki so kvalificirani in/ali potrjeni, in njihovih kvalifikacij in/ali potrdil v skladu s členom 16…;</a:t>
            </a:r>
          </a:p>
          <a:p>
            <a:pPr lvl="2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13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 charset="-122"/>
              </a:rPr>
              <a:t>Podporna strategija EPO</a:t>
            </a:r>
          </a:p>
          <a:p>
            <a:pPr algn="ctr">
              <a:spcBef>
                <a:spcPts val="1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600" b="1" dirty="0" err="1" smtClean="0">
                <a:solidFill>
                  <a:srgbClr val="FB7F19"/>
                </a:solidFill>
              </a:rPr>
              <a:t>Odločevalci</a:t>
            </a:r>
            <a:r>
              <a:rPr lang="sl-SI" sz="2600" b="1" dirty="0" smtClean="0">
                <a:solidFill>
                  <a:srgbClr val="FB7F19"/>
                </a:solidFill>
              </a:rPr>
              <a:t> politik EPO: izvajanje čl. 18 EED</a:t>
            </a:r>
            <a:endParaRPr lang="sl-SI" sz="2600" b="1" dirty="0" smtClean="0">
              <a:solidFill>
                <a:srgbClr val="FB7F1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104456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98BF0E"/>
                </a:solidFill>
              </a:rPr>
              <a:t>1. </a:t>
            </a:r>
            <a:r>
              <a:rPr lang="cs-CZ" sz="2400" b="1" dirty="0" err="1" smtClean="0">
                <a:solidFill>
                  <a:srgbClr val="98BF0E"/>
                </a:solidFill>
              </a:rPr>
              <a:t>Države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članice</a:t>
            </a:r>
            <a:r>
              <a:rPr lang="cs-CZ" sz="2400" b="1" dirty="0">
                <a:solidFill>
                  <a:srgbClr val="98BF0E"/>
                </a:solidFill>
              </a:rPr>
              <a:t> </a:t>
            </a:r>
            <a:r>
              <a:rPr lang="cs-CZ" sz="2400" b="1" dirty="0" err="1" smtClean="0">
                <a:solidFill>
                  <a:srgbClr val="98BF0E"/>
                </a:solidFill>
              </a:rPr>
              <a:t>morajo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err="1" smtClean="0">
                <a:solidFill>
                  <a:srgbClr val="98BF0E"/>
                </a:solidFill>
              </a:rPr>
              <a:t>spodbujati</a:t>
            </a:r>
            <a:r>
              <a:rPr lang="cs-CZ" sz="2400" b="1" dirty="0" smtClean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trg</a:t>
            </a:r>
            <a:r>
              <a:rPr lang="cs-CZ" sz="2400" b="1" dirty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energetskih</a:t>
            </a:r>
            <a:r>
              <a:rPr lang="cs-CZ" sz="2400" b="1" dirty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storitev</a:t>
            </a:r>
            <a:r>
              <a:rPr lang="cs-CZ" sz="2400" b="1" dirty="0">
                <a:solidFill>
                  <a:srgbClr val="98BF0E"/>
                </a:solidFill>
              </a:rPr>
              <a:t> </a:t>
            </a:r>
            <a:r>
              <a:rPr lang="cs-CZ" sz="2400" b="1" dirty="0" smtClean="0">
                <a:solidFill>
                  <a:srgbClr val="98BF0E"/>
                </a:solidFill>
              </a:rPr>
              <a:t>in </a:t>
            </a:r>
            <a:r>
              <a:rPr lang="cs-CZ" sz="2400" b="1" dirty="0" err="1">
                <a:solidFill>
                  <a:srgbClr val="98BF0E"/>
                </a:solidFill>
              </a:rPr>
              <a:t>dostop</a:t>
            </a:r>
            <a:r>
              <a:rPr lang="cs-CZ" sz="2400" b="1" dirty="0">
                <a:solidFill>
                  <a:srgbClr val="98BF0E"/>
                </a:solidFill>
              </a:rPr>
              <a:t> MSP do </a:t>
            </a:r>
            <a:r>
              <a:rPr lang="cs-CZ" sz="2400" b="1" dirty="0" err="1">
                <a:solidFill>
                  <a:srgbClr val="98BF0E"/>
                </a:solidFill>
              </a:rPr>
              <a:t>tega</a:t>
            </a:r>
            <a:r>
              <a:rPr lang="cs-CZ" sz="2400" b="1" dirty="0">
                <a:solidFill>
                  <a:srgbClr val="98BF0E"/>
                </a:solidFill>
              </a:rPr>
              <a:t> </a:t>
            </a:r>
            <a:r>
              <a:rPr lang="cs-CZ" sz="2400" b="1" dirty="0" err="1">
                <a:solidFill>
                  <a:srgbClr val="98BF0E"/>
                </a:solidFill>
              </a:rPr>
              <a:t>trga</a:t>
            </a:r>
            <a:r>
              <a:rPr lang="cs-CZ" sz="2400" b="1" dirty="0">
                <a:solidFill>
                  <a:srgbClr val="98BF0E"/>
                </a:solidFill>
              </a:rPr>
              <a:t>, tako da</a:t>
            </a:r>
            <a:r>
              <a:rPr lang="cs-CZ" sz="2400" b="1" dirty="0" smtClean="0">
                <a:solidFill>
                  <a:srgbClr val="98BF0E"/>
                </a:solidFill>
              </a:rPr>
              <a:t>:</a:t>
            </a:r>
          </a:p>
          <a:p>
            <a:pPr marL="717550" lvl="1" indent="-317500">
              <a:buNone/>
            </a:pPr>
            <a:r>
              <a:rPr lang="sl-SI" sz="1800" dirty="0" smtClean="0"/>
              <a:t>(d) </a:t>
            </a:r>
            <a:r>
              <a:rPr lang="sl-SI" sz="1800" dirty="0">
                <a:solidFill>
                  <a:srgbClr val="98BF0E"/>
                </a:solidFill>
              </a:rPr>
              <a:t>podpirajo </a:t>
            </a:r>
            <a:r>
              <a:rPr lang="sl-SI" sz="1800" dirty="0">
                <a:solidFill>
                  <a:srgbClr val="98BF0E"/>
                </a:solidFill>
              </a:rPr>
              <a:t>javni sektor pri sprejemanju ponudb za energetske storitve</a:t>
            </a:r>
            <a:r>
              <a:rPr lang="sl-SI" sz="1800" dirty="0"/>
              <a:t>, zlasti za izvedbo prenove stavb, tako da</a:t>
            </a:r>
            <a:r>
              <a:rPr lang="sl-SI" sz="1800" dirty="0" smtClean="0"/>
              <a:t>:</a:t>
            </a:r>
            <a:endParaRPr lang="sl-SI" sz="1800" dirty="0"/>
          </a:p>
          <a:p>
            <a:pPr lvl="1"/>
            <a:r>
              <a:rPr lang="sl-SI" sz="1800" dirty="0"/>
              <a:t>(</a:t>
            </a:r>
            <a:r>
              <a:rPr lang="sl-SI" sz="1800" dirty="0"/>
              <a:t>i</a:t>
            </a:r>
            <a:r>
              <a:rPr lang="sl-SI" sz="1800" dirty="0" smtClean="0"/>
              <a:t>) zagotavljajo </a:t>
            </a:r>
            <a:r>
              <a:rPr lang="sl-SI" sz="1800" dirty="0">
                <a:solidFill>
                  <a:srgbClr val="98BF0E"/>
                </a:solidFill>
              </a:rPr>
              <a:t>vzorčne pogodbe za pogodbeno zagotavljanje prihranka energije</a:t>
            </a:r>
            <a:r>
              <a:rPr lang="sl-SI" sz="1800" dirty="0"/>
              <a:t>, ki vsebujejo vsaj točke, naštete v Prilogi XIII</a:t>
            </a:r>
            <a:r>
              <a:rPr lang="sl-SI" sz="1800" dirty="0" smtClean="0"/>
              <a:t>;</a:t>
            </a:r>
            <a:endParaRPr lang="sl-SI" sz="1800" dirty="0"/>
          </a:p>
          <a:p>
            <a:pPr lvl="1"/>
            <a:r>
              <a:rPr lang="sl-SI" sz="1800" dirty="0"/>
              <a:t>(</a:t>
            </a:r>
            <a:r>
              <a:rPr lang="sl-SI" sz="1800" dirty="0" err="1"/>
              <a:t>ii</a:t>
            </a:r>
            <a:r>
              <a:rPr lang="sl-SI" sz="1800" dirty="0" smtClean="0"/>
              <a:t>) zagotavljajo </a:t>
            </a:r>
            <a:r>
              <a:rPr lang="sl-SI" sz="1800" dirty="0"/>
              <a:t>informacije o </a:t>
            </a:r>
            <a:r>
              <a:rPr lang="sl-SI" sz="1800" dirty="0">
                <a:solidFill>
                  <a:srgbClr val="98BF0E"/>
                </a:solidFill>
              </a:rPr>
              <a:t>najboljših praksah </a:t>
            </a:r>
            <a:r>
              <a:rPr lang="sl-SI" sz="1800" dirty="0"/>
              <a:t>pri pogodbenem zagotavljanju prihranka energije, vključno z analizo stroškov in koristi, za katero je uporabljen pristop celotnega življenjskega kroga, če je takšna analiza na voljo</a:t>
            </a:r>
            <a:r>
              <a:rPr lang="sl-SI" sz="1800" dirty="0" smtClean="0"/>
              <a:t>;</a:t>
            </a:r>
            <a:endParaRPr lang="sl-SI" sz="1800" dirty="0"/>
          </a:p>
          <a:p>
            <a:pPr marL="717550" lvl="1" indent="-317500">
              <a:buNone/>
            </a:pPr>
            <a:r>
              <a:rPr lang="sl-SI" sz="1800" dirty="0"/>
              <a:t>(</a:t>
            </a:r>
            <a:r>
              <a:rPr lang="sl-SI" sz="1800" dirty="0" smtClean="0"/>
              <a:t>e) v </a:t>
            </a:r>
            <a:r>
              <a:rPr lang="sl-SI" sz="1800" dirty="0"/>
              <a:t>okviru nacionalnega akcijskega načrta za energetsko učinkovitost izvedejo kakovostni pregled trenutnega stanja in prihodnjega razvoja trga energetskih storitev.</a:t>
            </a:r>
            <a:endParaRPr lang="sl-SI" sz="1800" dirty="0" smtClean="0"/>
          </a:p>
          <a:p>
            <a:pPr lvl="2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 charset="-122"/>
              </a:rPr>
              <a:t>Podporna strategija EPO</a:t>
            </a:r>
          </a:p>
          <a:p>
            <a:pPr algn="ctr">
              <a:spcBef>
                <a:spcPts val="1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600" b="1" dirty="0" err="1" smtClean="0">
                <a:solidFill>
                  <a:srgbClr val="FB7F19"/>
                </a:solidFill>
              </a:rPr>
              <a:t>Odločevalci</a:t>
            </a:r>
            <a:r>
              <a:rPr lang="sl-SI" sz="2600" b="1" dirty="0" smtClean="0">
                <a:solidFill>
                  <a:srgbClr val="FB7F19"/>
                </a:solidFill>
              </a:rPr>
              <a:t> politik EPO: izvajanje čl. 18 EED</a:t>
            </a:r>
            <a:endParaRPr lang="sl-SI" sz="2600" b="1" dirty="0" smtClean="0">
              <a:solidFill>
                <a:srgbClr val="FB7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00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104456"/>
          </a:xfrm>
        </p:spPr>
        <p:txBody>
          <a:bodyPr>
            <a:noAutofit/>
          </a:bodyPr>
          <a:lstStyle/>
          <a:p>
            <a:r>
              <a:rPr lang="sl-SI" sz="2400" b="1" dirty="0">
                <a:solidFill>
                  <a:srgbClr val="98BF0E"/>
                </a:solidFill>
              </a:rPr>
              <a:t>2.   </a:t>
            </a:r>
            <a:r>
              <a:rPr lang="sl-SI" sz="2400" b="1" dirty="0">
                <a:solidFill>
                  <a:srgbClr val="98BF0E"/>
                </a:solidFill>
              </a:rPr>
              <a:t>Države članice </a:t>
            </a:r>
            <a:r>
              <a:rPr lang="sl-SI" sz="2400" b="1" dirty="0" smtClean="0">
                <a:solidFill>
                  <a:srgbClr val="98BF0E"/>
                </a:solidFill>
              </a:rPr>
              <a:t>naj bi po </a:t>
            </a:r>
            <a:r>
              <a:rPr lang="sl-SI" sz="2400" b="1" dirty="0">
                <a:solidFill>
                  <a:srgbClr val="98BF0E"/>
                </a:solidFill>
              </a:rPr>
              <a:t>potrebi </a:t>
            </a:r>
            <a:r>
              <a:rPr lang="sl-SI" sz="2400" b="1" dirty="0" smtClean="0">
                <a:solidFill>
                  <a:srgbClr val="98BF0E"/>
                </a:solidFill>
              </a:rPr>
              <a:t>podpirale </a:t>
            </a:r>
            <a:r>
              <a:rPr lang="sl-SI" sz="2400" b="1" dirty="0">
                <a:solidFill>
                  <a:srgbClr val="98BF0E"/>
                </a:solidFill>
              </a:rPr>
              <a:t>pravilno delovanje trga energetskih storitev, tako da</a:t>
            </a:r>
            <a:r>
              <a:rPr lang="cs-CZ" sz="2400" b="1" dirty="0">
                <a:solidFill>
                  <a:srgbClr val="98BF0E"/>
                </a:solidFill>
              </a:rPr>
              <a:t>:</a:t>
            </a:r>
          </a:p>
          <a:p>
            <a:pPr marL="717550" lvl="1" indent="-317500">
              <a:buNone/>
            </a:pPr>
            <a:r>
              <a:rPr lang="sl-SI" sz="1800" dirty="0"/>
              <a:t>(</a:t>
            </a:r>
            <a:r>
              <a:rPr lang="sl-SI" sz="1800" dirty="0" smtClean="0"/>
              <a:t>a) določijo </a:t>
            </a:r>
            <a:r>
              <a:rPr lang="sl-SI" sz="1800" dirty="0">
                <a:solidFill>
                  <a:srgbClr val="98BF0E"/>
                </a:solidFill>
              </a:rPr>
              <a:t>kontaktno točko/kontaktne točke</a:t>
            </a:r>
            <a:r>
              <a:rPr lang="sl-SI" sz="1800" dirty="0"/>
              <a:t>, pri katerih lahko končni odjemalci dobijo informacije iz odstavka 1, in objavijo podatke o njih;</a:t>
            </a:r>
          </a:p>
          <a:p>
            <a:pPr marL="717550" lvl="1" indent="-317500">
              <a:buNone/>
            </a:pPr>
            <a:r>
              <a:rPr lang="sl-SI" sz="1800" dirty="0" smtClean="0"/>
              <a:t>(b) po </a:t>
            </a:r>
            <a:r>
              <a:rPr lang="sl-SI" sz="1800" dirty="0"/>
              <a:t>potrebi sprejmejo </a:t>
            </a:r>
            <a:r>
              <a:rPr lang="sl-SI" sz="1800" dirty="0">
                <a:solidFill>
                  <a:srgbClr val="98BF0E"/>
                </a:solidFill>
              </a:rPr>
              <a:t>ukrepe za odpravo </a:t>
            </a:r>
            <a:r>
              <a:rPr lang="sl-SI" sz="1800" dirty="0" err="1">
                <a:solidFill>
                  <a:srgbClr val="98BF0E"/>
                </a:solidFill>
              </a:rPr>
              <a:t>regulativnih</a:t>
            </a:r>
            <a:r>
              <a:rPr lang="sl-SI" sz="1800" dirty="0">
                <a:solidFill>
                  <a:srgbClr val="98BF0E"/>
                </a:solidFill>
              </a:rPr>
              <a:t> in </a:t>
            </a:r>
            <a:r>
              <a:rPr lang="sl-SI" sz="1800" dirty="0" err="1">
                <a:solidFill>
                  <a:srgbClr val="98BF0E"/>
                </a:solidFill>
              </a:rPr>
              <a:t>neregulativnih</a:t>
            </a:r>
            <a:r>
              <a:rPr lang="sl-SI" sz="1800" dirty="0">
                <a:solidFill>
                  <a:srgbClr val="98BF0E"/>
                </a:solidFill>
              </a:rPr>
              <a:t> ovir</a:t>
            </a:r>
            <a:r>
              <a:rPr lang="sl-SI" sz="1800" dirty="0"/>
              <a:t>, ki upočasnjujejo uvedbo pogodbenega zagotavljanja prihranka energije in drugih vzorčnih storitev za energetsko učinkovitost, namenjenih določitvi in/ali izvedbi ukrepov za prihranek energije</a:t>
            </a:r>
            <a:r>
              <a:rPr lang="sl-SI" sz="1800" dirty="0" smtClean="0"/>
              <a:t>;</a:t>
            </a:r>
            <a:endParaRPr lang="sl-SI" sz="1800" dirty="0"/>
          </a:p>
          <a:p>
            <a:pPr marL="717550" lvl="1" indent="-317500">
              <a:buNone/>
            </a:pPr>
            <a:r>
              <a:rPr lang="sl-SI" sz="1800" dirty="0"/>
              <a:t>(c</a:t>
            </a:r>
            <a:r>
              <a:rPr lang="sl-SI" sz="1800" dirty="0" smtClean="0"/>
              <a:t>) preučijo </a:t>
            </a:r>
            <a:r>
              <a:rPr lang="sl-SI" sz="1800" dirty="0"/>
              <a:t>možnost uvedbe ali zadolžitve za opravljanje vloge neodvisnega mehanizma, kot je varuh pravic, da bi zagotovili učinkovito obravnavo pritožb in </a:t>
            </a:r>
            <a:r>
              <a:rPr lang="sl-SI" sz="1800" dirty="0">
                <a:solidFill>
                  <a:srgbClr val="98BF0E"/>
                </a:solidFill>
              </a:rPr>
              <a:t>izvensodno obravnavo sporov, ki izhajajo iz pogodb o energetskih storitvah</a:t>
            </a:r>
            <a:r>
              <a:rPr lang="sl-SI" sz="1800" dirty="0" smtClean="0"/>
              <a:t>;</a:t>
            </a:r>
            <a:endParaRPr lang="sl-SI" sz="1800" dirty="0"/>
          </a:p>
          <a:p>
            <a:pPr marL="717550" lvl="1" indent="-317500">
              <a:buNone/>
            </a:pPr>
            <a:r>
              <a:rPr lang="sl-SI" sz="1800" dirty="0"/>
              <a:t>(d</a:t>
            </a:r>
            <a:r>
              <a:rPr lang="sl-SI" sz="1800" dirty="0" smtClean="0"/>
              <a:t>) </a:t>
            </a:r>
            <a:r>
              <a:rPr lang="sl-SI" sz="1800" dirty="0">
                <a:solidFill>
                  <a:srgbClr val="98BF0E"/>
                </a:solidFill>
              </a:rPr>
              <a:t>omogočijo </a:t>
            </a:r>
            <a:r>
              <a:rPr lang="sl-SI" sz="1800" dirty="0">
                <a:solidFill>
                  <a:srgbClr val="98BF0E"/>
                </a:solidFill>
              </a:rPr>
              <a:t>neodvisnim posrednikom na trgu</a:t>
            </a:r>
            <a:r>
              <a:rPr lang="sl-SI" sz="1800" dirty="0"/>
              <a:t>, da sodelujejo pri spodbujanju razvoja trga na strani povpraševanja in ponudbe.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15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 charset="-122"/>
              </a:rPr>
              <a:t>Podporna strategija EPO</a:t>
            </a:r>
          </a:p>
          <a:p>
            <a:pPr algn="ctr">
              <a:spcBef>
                <a:spcPts val="1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600" b="1" dirty="0" err="1" smtClean="0">
                <a:solidFill>
                  <a:srgbClr val="FB7F19"/>
                </a:solidFill>
              </a:rPr>
              <a:t>Odločevalci</a:t>
            </a:r>
            <a:r>
              <a:rPr lang="sl-SI" sz="2600" b="1" dirty="0" smtClean="0">
                <a:solidFill>
                  <a:srgbClr val="FB7F19"/>
                </a:solidFill>
              </a:rPr>
              <a:t> politik EPO: izvajanje čl. 18 EED</a:t>
            </a:r>
            <a:endParaRPr lang="sl-SI" sz="2600" b="1" dirty="0" smtClean="0">
              <a:solidFill>
                <a:srgbClr val="FB7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1917378"/>
            <a:ext cx="8435280" cy="40319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150000"/>
              </a:lnSpc>
              <a:spcBef>
                <a:spcPts val="650"/>
              </a:spcBef>
              <a:buClr>
                <a:srgbClr val="19171C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dirty="0" smtClean="0">
                <a:ea typeface="Microsoft YaHei" charset="-122"/>
              </a:rPr>
              <a:t>I. </a:t>
            </a:r>
            <a:r>
              <a:rPr lang="cs-CZ" sz="2600" dirty="0" err="1" smtClean="0">
                <a:ea typeface="Microsoft YaHei" charset="-122"/>
              </a:rPr>
              <a:t>Osnove</a:t>
            </a:r>
            <a:r>
              <a:rPr lang="cs-CZ" sz="2600" dirty="0" smtClean="0">
                <a:ea typeface="Microsoft YaHei" charset="-122"/>
              </a:rPr>
              <a:t> </a:t>
            </a:r>
            <a:r>
              <a:rPr lang="cs-CZ" sz="2600" dirty="0" err="1" smtClean="0">
                <a:ea typeface="Microsoft YaHei" charset="-122"/>
              </a:rPr>
              <a:t>energetskega</a:t>
            </a:r>
            <a:r>
              <a:rPr lang="cs-CZ" sz="2600" dirty="0" smtClean="0">
                <a:ea typeface="Microsoft YaHei" charset="-122"/>
              </a:rPr>
              <a:t> </a:t>
            </a:r>
            <a:r>
              <a:rPr lang="cs-CZ" sz="2600" dirty="0" err="1" smtClean="0">
                <a:ea typeface="Microsoft YaHei" charset="-122"/>
              </a:rPr>
              <a:t>pogodbeništva</a:t>
            </a:r>
            <a:r>
              <a:rPr lang="cs-CZ" sz="2600" dirty="0" smtClean="0">
                <a:ea typeface="Microsoft YaHei" charset="-122"/>
              </a:rPr>
              <a:t> - </a:t>
            </a:r>
            <a:r>
              <a:rPr lang="en-US" sz="2600" dirty="0" smtClean="0">
                <a:ea typeface="Microsoft YaHei" charset="-122"/>
              </a:rPr>
              <a:t>EPO</a:t>
            </a:r>
            <a:endParaRPr lang="en-US" sz="2600" dirty="0" smtClean="0">
              <a:ea typeface="Microsoft YaHei" charset="-122"/>
            </a:endParaRPr>
          </a:p>
          <a:p>
            <a:pPr marL="571500" indent="-571500">
              <a:lnSpc>
                <a:spcPct val="150000"/>
              </a:lnSpc>
              <a:spcBef>
                <a:spcPts val="650"/>
              </a:spcBef>
              <a:buClr>
                <a:srgbClr val="98BF0E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dirty="0" smtClean="0">
                <a:solidFill>
                  <a:schemeClr val="tx1"/>
                </a:solidFill>
                <a:ea typeface="Microsoft YaHei" charset="-122"/>
              </a:rPr>
              <a:t>II. </a:t>
            </a:r>
            <a:r>
              <a:rPr lang="cs-CZ" sz="2600" dirty="0" err="1" smtClean="0">
                <a:solidFill>
                  <a:schemeClr val="tx1"/>
                </a:solidFill>
                <a:ea typeface="Microsoft YaHei" charset="-122"/>
              </a:rPr>
              <a:t>Postopek</a:t>
            </a:r>
            <a:r>
              <a:rPr lang="cs-CZ" sz="2600" dirty="0" smtClean="0">
                <a:solidFill>
                  <a:schemeClr val="tx1"/>
                </a:solidFill>
                <a:ea typeface="Microsoft YaHei" charset="-122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ea typeface="Microsoft YaHei" charset="-122"/>
              </a:rPr>
              <a:t>EPO</a:t>
            </a:r>
            <a:r>
              <a:rPr lang="cs-CZ" sz="2600" dirty="0" smtClean="0">
                <a:solidFill>
                  <a:schemeClr val="tx1"/>
                </a:solidFill>
                <a:ea typeface="Microsoft YaHei" charset="-122"/>
              </a:rPr>
              <a:t> </a:t>
            </a:r>
            <a:r>
              <a:rPr lang="" sz="2600" dirty="0" smtClean="0">
                <a:solidFill>
                  <a:schemeClr val="tx1"/>
                </a:solidFill>
                <a:ea typeface="Microsoft YaHei" charset="-122"/>
              </a:rPr>
              <a:t>–</a:t>
            </a:r>
            <a:r>
              <a:rPr lang="cs-CZ" sz="2600" dirty="0" smtClean="0">
                <a:solidFill>
                  <a:schemeClr val="tx1"/>
                </a:solidFill>
                <a:ea typeface="Microsoft YaHei" charset="-122"/>
              </a:rPr>
              <a:t> od </a:t>
            </a:r>
            <a:r>
              <a:rPr lang="cs-CZ" sz="2600" dirty="0" err="1" smtClean="0">
                <a:solidFill>
                  <a:schemeClr val="tx1"/>
                </a:solidFill>
                <a:ea typeface="Microsoft YaHei" charset="-122"/>
              </a:rPr>
              <a:t>identifikacije</a:t>
            </a:r>
            <a:r>
              <a:rPr lang="cs-CZ" sz="2600" dirty="0" smtClean="0">
                <a:solidFill>
                  <a:schemeClr val="tx1"/>
                </a:solidFill>
                <a:ea typeface="Microsoft YaHei" charset="-122"/>
              </a:rPr>
              <a:t> do </a:t>
            </a:r>
            <a:r>
              <a:rPr lang="cs-CZ" sz="2600" dirty="0" err="1" smtClean="0">
                <a:ea typeface="Microsoft YaHei" charset="-122"/>
              </a:rPr>
              <a:t>izvedbe</a:t>
            </a:r>
            <a:r>
              <a:rPr lang="cs-CZ" sz="2600" dirty="0" smtClean="0">
                <a:solidFill>
                  <a:schemeClr val="tx1"/>
                </a:solidFill>
                <a:ea typeface="Microsoft YaHei" charset="-122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a typeface="Microsoft YaHei" charset="-122"/>
              </a:rPr>
              <a:t>projekta</a:t>
            </a:r>
            <a:r>
              <a:rPr lang="cs-CZ" sz="2600" dirty="0" smtClean="0">
                <a:solidFill>
                  <a:schemeClr val="tx1"/>
                </a:solidFill>
                <a:ea typeface="Microsoft YaHei" charset="-122"/>
              </a:rPr>
              <a:t> </a:t>
            </a:r>
          </a:p>
          <a:p>
            <a:pPr marL="571500" indent="-571500">
              <a:lnSpc>
                <a:spcPct val="150000"/>
              </a:lnSpc>
              <a:spcBef>
                <a:spcPts val="650"/>
              </a:spcBef>
              <a:buClr>
                <a:srgbClr val="19171C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dirty="0" smtClean="0">
                <a:ea typeface="Microsoft YaHei" charset="-122"/>
              </a:rPr>
              <a:t>III. </a:t>
            </a:r>
            <a:r>
              <a:rPr lang="cs-CZ" sz="2600" dirty="0" err="1" smtClean="0">
                <a:ea typeface="Microsoft YaHei" charset="-122"/>
              </a:rPr>
              <a:t>Postopek</a:t>
            </a:r>
            <a:r>
              <a:rPr lang="cs-CZ" sz="2600" dirty="0" smtClean="0">
                <a:ea typeface="Microsoft YaHei" charset="-122"/>
              </a:rPr>
              <a:t> </a:t>
            </a:r>
            <a:r>
              <a:rPr lang="cs-CZ" sz="2600" dirty="0" smtClean="0">
                <a:ea typeface="Microsoft YaHei" charset="-122"/>
              </a:rPr>
              <a:t>EPO  </a:t>
            </a:r>
            <a:r>
              <a:rPr lang="en-US" sz="2600" dirty="0" smtClean="0">
                <a:ea typeface="Microsoft YaHei" charset="-122"/>
              </a:rPr>
              <a:t>– </a:t>
            </a:r>
            <a:r>
              <a:rPr lang="sl-SI" sz="2600" dirty="0" smtClean="0">
                <a:ea typeface="Microsoft YaHei" charset="-122"/>
              </a:rPr>
              <a:t>od pogodbe do zagotovljenih prihrankov</a:t>
            </a:r>
            <a:r>
              <a:rPr lang="en-US" sz="2600" b="1" dirty="0" smtClean="0">
                <a:solidFill>
                  <a:srgbClr val="98BF0E"/>
                </a:solidFill>
                <a:ea typeface="Microsoft YaHei" charset="-122"/>
              </a:rPr>
              <a:t> </a:t>
            </a:r>
          </a:p>
          <a:p>
            <a:pPr marL="508000" indent="-508000">
              <a:lnSpc>
                <a:spcPct val="150000"/>
              </a:lnSpc>
              <a:spcBef>
                <a:spcPts val="650"/>
              </a:spcBef>
              <a:buClr>
                <a:srgbClr val="19171C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dirty="0" smtClean="0">
                <a:ea typeface="Microsoft YaHei" charset="-122"/>
              </a:rPr>
              <a:t>IV. </a:t>
            </a:r>
            <a:r>
              <a:rPr lang="en-US" sz="2600" dirty="0" err="1" smtClean="0">
                <a:ea typeface="Microsoft YaHei" charset="-122"/>
              </a:rPr>
              <a:t>Financi</a:t>
            </a:r>
            <a:r>
              <a:rPr lang="sl-SI" sz="2600" dirty="0" err="1" smtClean="0">
                <a:ea typeface="Microsoft YaHei" charset="-122"/>
              </a:rPr>
              <a:t>ranje</a:t>
            </a:r>
            <a:r>
              <a:rPr lang="sl-SI" sz="2600" dirty="0" smtClean="0">
                <a:ea typeface="Microsoft YaHei" charset="-122"/>
              </a:rPr>
              <a:t> </a:t>
            </a:r>
            <a:r>
              <a:rPr lang="sl-SI" sz="2600" dirty="0" smtClean="0">
                <a:ea typeface="Microsoft YaHei" charset="-122"/>
              </a:rPr>
              <a:t>EPO</a:t>
            </a:r>
            <a:endParaRPr lang="en-US" sz="2600" dirty="0" smtClean="0">
              <a:ea typeface="Microsoft YaHei" charset="-122"/>
            </a:endParaRPr>
          </a:p>
          <a:p>
            <a:pPr marL="508000" indent="-508000">
              <a:lnSpc>
                <a:spcPct val="150000"/>
              </a:lnSpc>
              <a:spcBef>
                <a:spcPts val="650"/>
              </a:spcBef>
              <a:buClr>
                <a:srgbClr val="19171C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b="1" dirty="0" smtClean="0">
                <a:solidFill>
                  <a:srgbClr val="98BF0E"/>
                </a:solidFill>
                <a:ea typeface="Microsoft YaHei" charset="-122"/>
              </a:rPr>
              <a:t>V. </a:t>
            </a:r>
            <a:r>
              <a:rPr lang="cs-CZ" sz="2600" b="1" dirty="0" err="1" smtClean="0">
                <a:solidFill>
                  <a:srgbClr val="98BF0E"/>
                </a:solidFill>
                <a:ea typeface="Microsoft YaHei" charset="-122"/>
              </a:rPr>
              <a:t>Podporna</a:t>
            </a:r>
            <a:r>
              <a:rPr lang="cs-CZ" sz="2600" b="1" dirty="0" smtClean="0">
                <a:solidFill>
                  <a:srgbClr val="98BF0E"/>
                </a:solidFill>
                <a:ea typeface="Microsoft YaHei" charset="-122"/>
              </a:rPr>
              <a:t> </a:t>
            </a:r>
            <a:r>
              <a:rPr lang="cs-CZ" sz="2600" b="1" dirty="0" err="1" smtClean="0">
                <a:solidFill>
                  <a:srgbClr val="98BF0E"/>
                </a:solidFill>
                <a:ea typeface="Microsoft YaHei" charset="-122"/>
              </a:rPr>
              <a:t>strategija</a:t>
            </a:r>
            <a:r>
              <a:rPr lang="cs-CZ" sz="2600" b="1" dirty="0" smtClean="0">
                <a:solidFill>
                  <a:srgbClr val="98BF0E"/>
                </a:solidFill>
                <a:ea typeface="Microsoft YaHei" charset="-122"/>
              </a:rPr>
              <a:t> </a:t>
            </a:r>
            <a:r>
              <a:rPr lang="en-US" sz="2600" b="1" dirty="0" smtClean="0">
                <a:solidFill>
                  <a:srgbClr val="98BF0E"/>
                </a:solidFill>
                <a:ea typeface="Microsoft YaHei" charset="-122"/>
              </a:rPr>
              <a:t>EPO</a:t>
            </a:r>
            <a:endParaRPr lang="en-US" sz="2600" b="1" dirty="0" smtClean="0">
              <a:solidFill>
                <a:srgbClr val="98BF0E"/>
              </a:solidFill>
              <a:ea typeface="Microsoft YaHei" charset="-122"/>
            </a:endParaRPr>
          </a:p>
          <a:p>
            <a:pPr lvl="1" indent="-279400">
              <a:lnSpc>
                <a:spcPct val="150000"/>
              </a:lnSpc>
              <a:spcBef>
                <a:spcPts val="600"/>
              </a:spcBef>
              <a:buClrTx/>
              <a:buFontTx/>
              <a:buNone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endParaRPr lang="en-US" sz="2600" dirty="0">
              <a:solidFill>
                <a:srgbClr val="19171C"/>
              </a:solidFill>
              <a:ea typeface="Microsoft YaHei" charset="-12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62023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dirty="0" smtClean="0">
                <a:solidFill>
                  <a:srgbClr val="98BF0E"/>
                </a:solidFill>
              </a:rPr>
              <a:t>PREGLED IZOBRAŽEVALNIH MODULOV</a:t>
            </a:r>
            <a:endParaRPr lang="cs-CZ" sz="3200" b="1" dirty="0">
              <a:solidFill>
                <a:srgbClr val="98BF0E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sz="half" idx="1"/>
          </p:nvPr>
        </p:nvSpPr>
        <p:spPr>
          <a:xfrm>
            <a:off x="179512" y="1524000"/>
            <a:ext cx="4544888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l-SI" sz="2200" b="1" dirty="0" smtClean="0">
                <a:solidFill>
                  <a:srgbClr val="98BF0E"/>
                </a:solidFill>
              </a:rPr>
              <a:t>Notranja klima in okolje 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z</a:t>
            </a:r>
            <a:r>
              <a:rPr lang="sl-SI" sz="1800" dirty="0" smtClean="0"/>
              <a:t>agotovljena kakovost notranje </a:t>
            </a:r>
            <a:r>
              <a:rPr lang="sl-SI" sz="1800" dirty="0" smtClean="0"/>
              <a:t>klime </a:t>
            </a:r>
            <a:br>
              <a:rPr lang="sl-SI" sz="1800" dirty="0" smtClean="0"/>
            </a:br>
            <a:r>
              <a:rPr lang="sl-SI" sz="1800" dirty="0" smtClean="0">
                <a:sym typeface="Wingdings" pitchFamily="2" charset="2"/>
              </a:rPr>
              <a:t>-&gt;</a:t>
            </a:r>
            <a:r>
              <a:rPr lang="sl-SI" sz="1800" dirty="0" smtClean="0"/>
              <a:t> višja kakovostjo bivanja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z</a:t>
            </a:r>
            <a:r>
              <a:rPr lang="sl-SI" sz="1800" dirty="0" smtClean="0"/>
              <a:t>natno zmanjšan vpliv na okolje </a:t>
            </a:r>
          </a:p>
          <a:p>
            <a:r>
              <a:rPr lang="sl-SI" sz="2200" b="1" dirty="0" smtClean="0">
                <a:solidFill>
                  <a:srgbClr val="98BF0E"/>
                </a:solidFill>
              </a:rPr>
              <a:t>Financiranje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z</a:t>
            </a:r>
            <a:r>
              <a:rPr lang="sl-SI" sz="1800" dirty="0" smtClean="0"/>
              <a:t>agotovljeni prihranki pri stroških -&gt;  investicije z zagotovljeno vračilno dobo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p</a:t>
            </a:r>
            <a:r>
              <a:rPr lang="sl-SI" sz="1800" dirty="0" smtClean="0"/>
              <a:t>rihranki pri ostalih stroškovnih postavkah (vzdrževanje, zaposleni)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n</a:t>
            </a:r>
            <a:r>
              <a:rPr lang="sl-SI" sz="1800" dirty="0" smtClean="0"/>
              <a:t>obenega povišanja cen pri prihranjenih MWh energije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o</a:t>
            </a:r>
            <a:r>
              <a:rPr lang="sl-SI" sz="1800" dirty="0" smtClean="0"/>
              <a:t>dločitve na osnovi stroškov življenjskega cikla </a:t>
            </a:r>
          </a:p>
          <a:p>
            <a:pPr>
              <a:lnSpc>
                <a:spcPct val="90000"/>
              </a:lnSpc>
            </a:pPr>
            <a:r>
              <a:rPr lang="sl-SI" sz="2200" b="1" dirty="0">
                <a:solidFill>
                  <a:srgbClr val="98BF0E"/>
                </a:solidFill>
              </a:rPr>
              <a:t>I</a:t>
            </a:r>
            <a:r>
              <a:rPr lang="sl-SI" sz="2200" b="1" dirty="0" smtClean="0">
                <a:solidFill>
                  <a:srgbClr val="98BF0E"/>
                </a:solidFill>
              </a:rPr>
              <a:t>zvedba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modernizacija opreme, ovoj stavbe itd.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izvajanje obratovanja in vzdrževanja </a:t>
            </a:r>
          </a:p>
          <a:p>
            <a:pPr lvl="1">
              <a:lnSpc>
                <a:spcPct val="90000"/>
              </a:lnSpc>
            </a:pPr>
            <a:r>
              <a:rPr lang="sl-SI" sz="1800" dirty="0" smtClean="0"/>
              <a:t>spremljanje rezultatov in učinkov</a:t>
            </a:r>
            <a:endParaRPr lang="sl-SI" sz="1800" dirty="0"/>
          </a:p>
          <a:p>
            <a:pPr lvl="1">
              <a:lnSpc>
                <a:spcPct val="90000"/>
              </a:lnSpc>
            </a:pPr>
            <a:endParaRPr lang="sl-SI" sz="1800" dirty="0"/>
          </a:p>
        </p:txBody>
      </p:sp>
      <p:sp>
        <p:nvSpPr>
          <p:cNvPr id="28676" name="Rectangle 4"/>
          <p:cNvSpPr>
            <a:spLocks noGrp="1"/>
          </p:cNvSpPr>
          <p:nvPr>
            <p:ph type="body" sz="half" idx="2"/>
          </p:nvPr>
        </p:nvSpPr>
        <p:spPr>
          <a:xfrm>
            <a:off x="4572000" y="1524000"/>
            <a:ext cx="4464496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l-SI" sz="2200" b="1" dirty="0" smtClean="0">
                <a:solidFill>
                  <a:srgbClr val="98BF0E"/>
                </a:solidFill>
              </a:rPr>
              <a:t>Najemniki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b</a:t>
            </a:r>
            <a:r>
              <a:rPr lang="sl-SI" sz="1800" dirty="0" smtClean="0"/>
              <a:t>oljša notranja klima in nižji stroški za energijo </a:t>
            </a:r>
            <a:r>
              <a:rPr lang="sl-SI" sz="1800" dirty="0" smtClean="0">
                <a:sym typeface="Wingdings" pitchFamily="2" charset="2"/>
              </a:rPr>
              <a:t>-&gt; </a:t>
            </a:r>
            <a:r>
              <a:rPr lang="sl-SI" sz="1800" dirty="0" smtClean="0">
                <a:sym typeface="Wingdings" pitchFamily="2" charset="2"/>
              </a:rPr>
              <a:t>zadovoljni najemniki </a:t>
            </a:r>
            <a:endParaRPr lang="sl-SI" sz="1800" dirty="0" smtClean="0"/>
          </a:p>
          <a:p>
            <a:pPr>
              <a:lnSpc>
                <a:spcPct val="90000"/>
              </a:lnSpc>
            </a:pPr>
            <a:r>
              <a:rPr lang="sl-SI" sz="2200" b="1" dirty="0" smtClean="0">
                <a:solidFill>
                  <a:srgbClr val="98BF0E"/>
                </a:solidFill>
              </a:rPr>
              <a:t>Organizacija nadzora nad ukrepi 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i</a:t>
            </a:r>
            <a:r>
              <a:rPr lang="sl-SI" sz="1800" dirty="0" smtClean="0"/>
              <a:t>zobraževanje in usposabljanje 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z</a:t>
            </a:r>
            <a:r>
              <a:rPr lang="sl-SI" sz="1800" dirty="0" smtClean="0"/>
              <a:t>unanji izvajalci energetskega </a:t>
            </a:r>
            <a:r>
              <a:rPr lang="sl-SI" sz="1800" dirty="0" err="1" smtClean="0"/>
              <a:t>managementa</a:t>
            </a:r>
            <a:endParaRPr lang="sl-SI" sz="1800" dirty="0" smtClean="0"/>
          </a:p>
          <a:p>
            <a:pPr>
              <a:lnSpc>
                <a:spcPct val="90000"/>
              </a:lnSpc>
            </a:pPr>
            <a:r>
              <a:rPr lang="sl-SI" sz="2200" b="1" dirty="0" smtClean="0">
                <a:solidFill>
                  <a:srgbClr val="98BF0E"/>
                </a:solidFill>
              </a:rPr>
              <a:t>Izvedba naročila</a:t>
            </a:r>
            <a:endParaRPr lang="sl-SI" sz="2200" b="1" dirty="0" smtClean="0">
              <a:solidFill>
                <a:srgbClr val="98BF0E"/>
              </a:solidFill>
            </a:endParaRPr>
          </a:p>
          <a:p>
            <a:pPr lvl="1">
              <a:lnSpc>
                <a:spcPct val="90000"/>
              </a:lnSpc>
            </a:pPr>
            <a:r>
              <a:rPr lang="sl-SI" sz="1800" dirty="0"/>
              <a:t>j</a:t>
            </a:r>
            <a:r>
              <a:rPr lang="sl-SI" sz="1800" dirty="0" smtClean="0"/>
              <a:t>asen postopek  z jasnimi odločitvami vodi do kratkoročnih in dolgoročnih rezultatov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e</a:t>
            </a:r>
            <a:r>
              <a:rPr lang="sl-SI" sz="1800" dirty="0" smtClean="0"/>
              <a:t>na dobava</a:t>
            </a:r>
          </a:p>
          <a:p>
            <a:r>
              <a:rPr lang="sl-SI" sz="2200" b="1" dirty="0">
                <a:solidFill>
                  <a:srgbClr val="98BF0E"/>
                </a:solidFill>
              </a:rPr>
              <a:t>Z</a:t>
            </a:r>
            <a:r>
              <a:rPr lang="sl-SI" sz="2200" b="1" dirty="0" smtClean="0">
                <a:solidFill>
                  <a:srgbClr val="98BF0E"/>
                </a:solidFill>
              </a:rPr>
              <a:t>akonodaja</a:t>
            </a:r>
          </a:p>
          <a:p>
            <a:pPr lvl="1">
              <a:lnSpc>
                <a:spcPct val="90000"/>
              </a:lnSpc>
            </a:pPr>
            <a:r>
              <a:rPr lang="sl-SI" sz="1800" dirty="0" smtClean="0"/>
              <a:t>Direktiva o energetski učinkovitosti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z</a:t>
            </a:r>
            <a:r>
              <a:rPr lang="sl-SI" sz="1800" dirty="0" smtClean="0"/>
              <a:t>akonodaja o javnem naročanju</a:t>
            </a:r>
          </a:p>
          <a:p>
            <a:pPr lvl="1">
              <a:lnSpc>
                <a:spcPct val="90000"/>
              </a:lnSpc>
            </a:pPr>
            <a:r>
              <a:rPr lang="sl-SI" sz="1800" dirty="0"/>
              <a:t>z</a:t>
            </a:r>
            <a:r>
              <a:rPr lang="sl-SI" sz="1800" dirty="0" smtClean="0"/>
              <a:t>ahteve glede energetskih karakteristik </a:t>
            </a:r>
            <a:endParaRPr lang="sl-SI" sz="18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 charset="-122"/>
              </a:rPr>
              <a:t>Podporna strategija </a:t>
            </a:r>
            <a:r>
              <a:rPr lang="en-US" sz="2400" b="1" dirty="0" smtClean="0">
                <a:solidFill>
                  <a:srgbClr val="98BF0E"/>
                </a:solidFill>
                <a:ea typeface="Microsoft YaHei" charset="-122"/>
              </a:rPr>
              <a:t>EPO</a:t>
            </a:r>
            <a:endParaRPr lang="sl-SI" sz="2400" b="1" dirty="0" smtClean="0">
              <a:solidFill>
                <a:srgbClr val="98BF0E"/>
              </a:solidFill>
              <a:ea typeface="Microsoft YaHei" charset="-122"/>
            </a:endParaRPr>
          </a:p>
          <a:p>
            <a:pPr algn="ctr">
              <a:spcBef>
                <a:spcPts val="1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 dirty="0" err="1" smtClean="0">
                <a:solidFill>
                  <a:srgbClr val="FB7F19"/>
                </a:solidFill>
              </a:rPr>
              <a:t>Motivacija</a:t>
            </a:r>
            <a:r>
              <a:rPr lang="cs-CZ" sz="2600" b="1" dirty="0" smtClean="0">
                <a:solidFill>
                  <a:srgbClr val="FB7F19"/>
                </a:solidFill>
              </a:rPr>
              <a:t> za </a:t>
            </a:r>
            <a:r>
              <a:rPr lang="en-US" sz="2600" b="1" dirty="0" smtClean="0">
                <a:solidFill>
                  <a:srgbClr val="FB7F19"/>
                </a:solidFill>
              </a:rPr>
              <a:t>EPO</a:t>
            </a:r>
            <a:endParaRPr lang="en-US" sz="2600" b="1" dirty="0">
              <a:solidFill>
                <a:srgbClr val="FB7F19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3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79512" y="1059109"/>
            <a:ext cx="8813595" cy="5322219"/>
            <a:chOff x="616" y="803"/>
            <a:chExt cx="4911" cy="3122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616" y="803"/>
              <a:ext cx="4911" cy="3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98" y="1187"/>
              <a:ext cx="2347" cy="23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4" name="Freeform 10"/>
            <p:cNvSpPr>
              <a:spLocks noEditPoints="1"/>
            </p:cNvSpPr>
            <p:nvPr/>
          </p:nvSpPr>
          <p:spPr bwMode="auto">
            <a:xfrm>
              <a:off x="1949" y="1187"/>
              <a:ext cx="2238" cy="2348"/>
            </a:xfrm>
            <a:custGeom>
              <a:avLst/>
              <a:gdLst/>
              <a:ahLst/>
              <a:cxnLst>
                <a:cxn ang="0">
                  <a:pos x="2975" y="2435"/>
                </a:cxn>
                <a:cxn ang="0">
                  <a:pos x="2783" y="3020"/>
                </a:cxn>
                <a:cxn ang="0">
                  <a:pos x="2166" y="3023"/>
                </a:cxn>
                <a:cxn ang="0">
                  <a:pos x="1968" y="2439"/>
                </a:cxn>
                <a:cxn ang="0">
                  <a:pos x="2470" y="2064"/>
                </a:cxn>
                <a:cxn ang="0">
                  <a:pos x="1983" y="2444"/>
                </a:cxn>
                <a:cxn ang="0">
                  <a:pos x="2175" y="3011"/>
                </a:cxn>
                <a:cxn ang="0">
                  <a:pos x="2774" y="3008"/>
                </a:cxn>
                <a:cxn ang="0">
                  <a:pos x="2960" y="2439"/>
                </a:cxn>
                <a:cxn ang="0">
                  <a:pos x="2470" y="2079"/>
                </a:cxn>
                <a:cxn ang="0">
                  <a:pos x="3087" y="1747"/>
                </a:cxn>
                <a:cxn ang="0">
                  <a:pos x="3455" y="2908"/>
                </a:cxn>
                <a:cxn ang="0">
                  <a:pos x="2470" y="3631"/>
                </a:cxn>
                <a:cxn ang="0">
                  <a:pos x="1488" y="2903"/>
                </a:cxn>
                <a:cxn ang="0">
                  <a:pos x="1862" y="1744"/>
                </a:cxn>
                <a:cxn ang="0">
                  <a:pos x="1871" y="1756"/>
                </a:cxn>
                <a:cxn ang="0">
                  <a:pos x="1503" y="2899"/>
                </a:cxn>
                <a:cxn ang="0">
                  <a:pos x="2470" y="3616"/>
                </a:cxn>
                <a:cxn ang="0">
                  <a:pos x="3440" y="2903"/>
                </a:cxn>
                <a:cxn ang="0">
                  <a:pos x="3078" y="1759"/>
                </a:cxn>
                <a:cxn ang="0">
                  <a:pos x="3387" y="1328"/>
                </a:cxn>
                <a:cxn ang="0">
                  <a:pos x="3952" y="3063"/>
                </a:cxn>
                <a:cxn ang="0">
                  <a:pos x="2475" y="4143"/>
                </a:cxn>
                <a:cxn ang="0">
                  <a:pos x="994" y="3068"/>
                </a:cxn>
                <a:cxn ang="0">
                  <a:pos x="1554" y="1331"/>
                </a:cxn>
                <a:cxn ang="0">
                  <a:pos x="1563" y="1343"/>
                </a:cxn>
                <a:cxn ang="0">
                  <a:pos x="1008" y="3063"/>
                </a:cxn>
                <a:cxn ang="0">
                  <a:pos x="2475" y="4128"/>
                </a:cxn>
                <a:cxn ang="0">
                  <a:pos x="3938" y="3059"/>
                </a:cxn>
                <a:cxn ang="0">
                  <a:pos x="3378" y="1340"/>
                </a:cxn>
                <a:cxn ang="0">
                  <a:pos x="2475" y="512"/>
                </a:cxn>
                <a:cxn ang="0">
                  <a:pos x="4448" y="1959"/>
                </a:cxn>
                <a:cxn ang="0">
                  <a:pos x="3691" y="4271"/>
                </a:cxn>
                <a:cxn ang="0">
                  <a:pos x="1250" y="4268"/>
                </a:cxn>
                <a:cxn ang="0">
                  <a:pos x="498" y="1955"/>
                </a:cxn>
                <a:cxn ang="0">
                  <a:pos x="2475" y="527"/>
                </a:cxn>
                <a:cxn ang="0">
                  <a:pos x="512" y="1959"/>
                </a:cxn>
                <a:cxn ang="0">
                  <a:pos x="1259" y="4256"/>
                </a:cxn>
                <a:cxn ang="0">
                  <a:pos x="3682" y="4259"/>
                </a:cxn>
                <a:cxn ang="0">
                  <a:pos x="4434" y="1964"/>
                </a:cxn>
                <a:cxn ang="0">
                  <a:pos x="2475" y="512"/>
                </a:cxn>
                <a:cxn ang="0">
                  <a:pos x="4943" y="1795"/>
                </a:cxn>
                <a:cxn ang="0">
                  <a:pos x="3999" y="4684"/>
                </a:cxn>
                <a:cxn ang="0">
                  <a:pos x="950" y="4687"/>
                </a:cxn>
                <a:cxn ang="0">
                  <a:pos x="0" y="1799"/>
                </a:cxn>
                <a:cxn ang="0">
                  <a:pos x="2470" y="0"/>
                </a:cxn>
                <a:cxn ang="0">
                  <a:pos x="15" y="1804"/>
                </a:cxn>
                <a:cxn ang="0">
                  <a:pos x="959" y="4675"/>
                </a:cxn>
                <a:cxn ang="0">
                  <a:pos x="3990" y="4672"/>
                </a:cxn>
                <a:cxn ang="0">
                  <a:pos x="4928" y="1799"/>
                </a:cxn>
                <a:cxn ang="0">
                  <a:pos x="2470" y="15"/>
                </a:cxn>
              </a:cxnLst>
              <a:rect l="0" t="0" r="r" b="b"/>
              <a:pathLst>
                <a:path w="4944" h="5184">
                  <a:moveTo>
                    <a:pt x="2475" y="2064"/>
                  </a:moveTo>
                  <a:lnTo>
                    <a:pt x="2779" y="2160"/>
                  </a:lnTo>
                  <a:cubicBezTo>
                    <a:pt x="2781" y="2160"/>
                    <a:pt x="2782" y="2161"/>
                    <a:pt x="2783" y="2163"/>
                  </a:cubicBezTo>
                  <a:lnTo>
                    <a:pt x="2975" y="2435"/>
                  </a:lnTo>
                  <a:cubicBezTo>
                    <a:pt x="2976" y="2436"/>
                    <a:pt x="2976" y="2438"/>
                    <a:pt x="2976" y="2439"/>
                  </a:cubicBezTo>
                  <a:lnTo>
                    <a:pt x="2976" y="2743"/>
                  </a:lnTo>
                  <a:cubicBezTo>
                    <a:pt x="2976" y="2745"/>
                    <a:pt x="2976" y="2747"/>
                    <a:pt x="2975" y="2748"/>
                  </a:cubicBezTo>
                  <a:lnTo>
                    <a:pt x="2783" y="3020"/>
                  </a:lnTo>
                  <a:cubicBezTo>
                    <a:pt x="2782" y="3022"/>
                    <a:pt x="2781" y="3023"/>
                    <a:pt x="2779" y="3023"/>
                  </a:cubicBezTo>
                  <a:lnTo>
                    <a:pt x="2475" y="3119"/>
                  </a:lnTo>
                  <a:cubicBezTo>
                    <a:pt x="2473" y="3120"/>
                    <a:pt x="2472" y="3120"/>
                    <a:pt x="2470" y="3119"/>
                  </a:cubicBezTo>
                  <a:lnTo>
                    <a:pt x="2166" y="3023"/>
                  </a:lnTo>
                  <a:cubicBezTo>
                    <a:pt x="2164" y="3023"/>
                    <a:pt x="2163" y="3022"/>
                    <a:pt x="2162" y="3020"/>
                  </a:cubicBezTo>
                  <a:lnTo>
                    <a:pt x="1970" y="2748"/>
                  </a:lnTo>
                  <a:cubicBezTo>
                    <a:pt x="1969" y="2747"/>
                    <a:pt x="1968" y="2745"/>
                    <a:pt x="1968" y="2743"/>
                  </a:cubicBezTo>
                  <a:lnTo>
                    <a:pt x="1968" y="2439"/>
                  </a:lnTo>
                  <a:cubicBezTo>
                    <a:pt x="1968" y="2438"/>
                    <a:pt x="1969" y="2436"/>
                    <a:pt x="1970" y="2435"/>
                  </a:cubicBezTo>
                  <a:lnTo>
                    <a:pt x="2162" y="2163"/>
                  </a:lnTo>
                  <a:cubicBezTo>
                    <a:pt x="2163" y="2161"/>
                    <a:pt x="2164" y="2160"/>
                    <a:pt x="2166" y="2160"/>
                  </a:cubicBezTo>
                  <a:lnTo>
                    <a:pt x="2470" y="2064"/>
                  </a:lnTo>
                  <a:lnTo>
                    <a:pt x="2475" y="2079"/>
                  </a:lnTo>
                  <a:lnTo>
                    <a:pt x="2171" y="2175"/>
                  </a:lnTo>
                  <a:lnTo>
                    <a:pt x="2175" y="2172"/>
                  </a:lnTo>
                  <a:lnTo>
                    <a:pt x="1983" y="2444"/>
                  </a:lnTo>
                  <a:lnTo>
                    <a:pt x="1984" y="2439"/>
                  </a:lnTo>
                  <a:lnTo>
                    <a:pt x="1984" y="2743"/>
                  </a:lnTo>
                  <a:lnTo>
                    <a:pt x="1983" y="2739"/>
                  </a:lnTo>
                  <a:lnTo>
                    <a:pt x="2175" y="3011"/>
                  </a:lnTo>
                  <a:lnTo>
                    <a:pt x="2171" y="3008"/>
                  </a:lnTo>
                  <a:lnTo>
                    <a:pt x="2475" y="3104"/>
                  </a:lnTo>
                  <a:lnTo>
                    <a:pt x="2470" y="3104"/>
                  </a:lnTo>
                  <a:lnTo>
                    <a:pt x="2774" y="3008"/>
                  </a:lnTo>
                  <a:lnTo>
                    <a:pt x="2770" y="3011"/>
                  </a:lnTo>
                  <a:lnTo>
                    <a:pt x="2962" y="2739"/>
                  </a:lnTo>
                  <a:lnTo>
                    <a:pt x="2960" y="2743"/>
                  </a:lnTo>
                  <a:lnTo>
                    <a:pt x="2960" y="2439"/>
                  </a:lnTo>
                  <a:lnTo>
                    <a:pt x="2962" y="2444"/>
                  </a:lnTo>
                  <a:lnTo>
                    <a:pt x="2770" y="2172"/>
                  </a:lnTo>
                  <a:lnTo>
                    <a:pt x="2774" y="2175"/>
                  </a:lnTo>
                  <a:lnTo>
                    <a:pt x="2470" y="2079"/>
                  </a:lnTo>
                  <a:lnTo>
                    <a:pt x="2475" y="2064"/>
                  </a:lnTo>
                  <a:close/>
                  <a:moveTo>
                    <a:pt x="2475" y="1552"/>
                  </a:moveTo>
                  <a:lnTo>
                    <a:pt x="3083" y="1744"/>
                  </a:lnTo>
                  <a:cubicBezTo>
                    <a:pt x="3085" y="1744"/>
                    <a:pt x="3086" y="1745"/>
                    <a:pt x="3087" y="1747"/>
                  </a:cubicBezTo>
                  <a:lnTo>
                    <a:pt x="3455" y="2275"/>
                  </a:lnTo>
                  <a:cubicBezTo>
                    <a:pt x="3456" y="2276"/>
                    <a:pt x="3456" y="2278"/>
                    <a:pt x="3456" y="2279"/>
                  </a:cubicBezTo>
                  <a:lnTo>
                    <a:pt x="3456" y="2903"/>
                  </a:lnTo>
                  <a:cubicBezTo>
                    <a:pt x="3456" y="2905"/>
                    <a:pt x="3456" y="2907"/>
                    <a:pt x="3455" y="2908"/>
                  </a:cubicBezTo>
                  <a:lnTo>
                    <a:pt x="3087" y="3436"/>
                  </a:lnTo>
                  <a:cubicBezTo>
                    <a:pt x="3086" y="3437"/>
                    <a:pt x="3085" y="3439"/>
                    <a:pt x="3083" y="3439"/>
                  </a:cubicBezTo>
                  <a:lnTo>
                    <a:pt x="2475" y="3631"/>
                  </a:lnTo>
                  <a:cubicBezTo>
                    <a:pt x="2473" y="3632"/>
                    <a:pt x="2472" y="3632"/>
                    <a:pt x="2470" y="3631"/>
                  </a:cubicBezTo>
                  <a:lnTo>
                    <a:pt x="1862" y="3439"/>
                  </a:lnTo>
                  <a:cubicBezTo>
                    <a:pt x="1860" y="3439"/>
                    <a:pt x="1859" y="3437"/>
                    <a:pt x="1858" y="3436"/>
                  </a:cubicBezTo>
                  <a:lnTo>
                    <a:pt x="1490" y="2908"/>
                  </a:lnTo>
                  <a:cubicBezTo>
                    <a:pt x="1489" y="2907"/>
                    <a:pt x="1488" y="2905"/>
                    <a:pt x="1488" y="2903"/>
                  </a:cubicBezTo>
                  <a:lnTo>
                    <a:pt x="1488" y="2279"/>
                  </a:lnTo>
                  <a:cubicBezTo>
                    <a:pt x="1488" y="2278"/>
                    <a:pt x="1489" y="2276"/>
                    <a:pt x="1490" y="2275"/>
                  </a:cubicBezTo>
                  <a:lnTo>
                    <a:pt x="1858" y="1747"/>
                  </a:lnTo>
                  <a:cubicBezTo>
                    <a:pt x="1859" y="1745"/>
                    <a:pt x="1860" y="1744"/>
                    <a:pt x="1862" y="1744"/>
                  </a:cubicBezTo>
                  <a:lnTo>
                    <a:pt x="2470" y="1552"/>
                  </a:lnTo>
                  <a:lnTo>
                    <a:pt x="2475" y="1567"/>
                  </a:lnTo>
                  <a:lnTo>
                    <a:pt x="1867" y="1759"/>
                  </a:lnTo>
                  <a:lnTo>
                    <a:pt x="1871" y="1756"/>
                  </a:lnTo>
                  <a:lnTo>
                    <a:pt x="1503" y="2284"/>
                  </a:lnTo>
                  <a:lnTo>
                    <a:pt x="1504" y="2279"/>
                  </a:lnTo>
                  <a:lnTo>
                    <a:pt x="1504" y="2903"/>
                  </a:lnTo>
                  <a:lnTo>
                    <a:pt x="1503" y="2899"/>
                  </a:lnTo>
                  <a:lnTo>
                    <a:pt x="1871" y="3427"/>
                  </a:lnTo>
                  <a:lnTo>
                    <a:pt x="1867" y="3424"/>
                  </a:lnTo>
                  <a:lnTo>
                    <a:pt x="2475" y="3616"/>
                  </a:lnTo>
                  <a:lnTo>
                    <a:pt x="2470" y="3616"/>
                  </a:lnTo>
                  <a:lnTo>
                    <a:pt x="3078" y="3424"/>
                  </a:lnTo>
                  <a:lnTo>
                    <a:pt x="3074" y="3427"/>
                  </a:lnTo>
                  <a:lnTo>
                    <a:pt x="3442" y="2899"/>
                  </a:lnTo>
                  <a:lnTo>
                    <a:pt x="3440" y="2903"/>
                  </a:lnTo>
                  <a:lnTo>
                    <a:pt x="3440" y="2279"/>
                  </a:lnTo>
                  <a:lnTo>
                    <a:pt x="3442" y="2284"/>
                  </a:lnTo>
                  <a:lnTo>
                    <a:pt x="3074" y="1756"/>
                  </a:lnTo>
                  <a:lnTo>
                    <a:pt x="3078" y="1759"/>
                  </a:lnTo>
                  <a:lnTo>
                    <a:pt x="2470" y="1567"/>
                  </a:lnTo>
                  <a:lnTo>
                    <a:pt x="2475" y="1552"/>
                  </a:lnTo>
                  <a:close/>
                  <a:moveTo>
                    <a:pt x="2475" y="1040"/>
                  </a:moveTo>
                  <a:lnTo>
                    <a:pt x="3387" y="1328"/>
                  </a:lnTo>
                  <a:cubicBezTo>
                    <a:pt x="3389" y="1328"/>
                    <a:pt x="3390" y="1329"/>
                    <a:pt x="3391" y="1331"/>
                  </a:cubicBezTo>
                  <a:lnTo>
                    <a:pt x="3951" y="2115"/>
                  </a:lnTo>
                  <a:cubicBezTo>
                    <a:pt x="3952" y="2116"/>
                    <a:pt x="3952" y="2118"/>
                    <a:pt x="3952" y="2119"/>
                  </a:cubicBezTo>
                  <a:lnTo>
                    <a:pt x="3952" y="3063"/>
                  </a:lnTo>
                  <a:cubicBezTo>
                    <a:pt x="3952" y="3065"/>
                    <a:pt x="3952" y="3067"/>
                    <a:pt x="3951" y="3068"/>
                  </a:cubicBezTo>
                  <a:lnTo>
                    <a:pt x="3391" y="3852"/>
                  </a:lnTo>
                  <a:cubicBezTo>
                    <a:pt x="3390" y="3854"/>
                    <a:pt x="3389" y="3855"/>
                    <a:pt x="3387" y="3855"/>
                  </a:cubicBezTo>
                  <a:lnTo>
                    <a:pt x="2475" y="4143"/>
                  </a:lnTo>
                  <a:cubicBezTo>
                    <a:pt x="2473" y="4144"/>
                    <a:pt x="2472" y="4144"/>
                    <a:pt x="2470" y="4143"/>
                  </a:cubicBezTo>
                  <a:lnTo>
                    <a:pt x="1558" y="3855"/>
                  </a:lnTo>
                  <a:cubicBezTo>
                    <a:pt x="1556" y="3855"/>
                    <a:pt x="1555" y="3854"/>
                    <a:pt x="1554" y="3852"/>
                  </a:cubicBezTo>
                  <a:lnTo>
                    <a:pt x="994" y="3068"/>
                  </a:lnTo>
                  <a:cubicBezTo>
                    <a:pt x="993" y="3067"/>
                    <a:pt x="992" y="3065"/>
                    <a:pt x="992" y="3063"/>
                  </a:cubicBezTo>
                  <a:lnTo>
                    <a:pt x="992" y="2119"/>
                  </a:lnTo>
                  <a:cubicBezTo>
                    <a:pt x="992" y="2118"/>
                    <a:pt x="993" y="2116"/>
                    <a:pt x="994" y="2115"/>
                  </a:cubicBezTo>
                  <a:lnTo>
                    <a:pt x="1554" y="1331"/>
                  </a:lnTo>
                  <a:cubicBezTo>
                    <a:pt x="1555" y="1329"/>
                    <a:pt x="1556" y="1328"/>
                    <a:pt x="1558" y="1328"/>
                  </a:cubicBezTo>
                  <a:lnTo>
                    <a:pt x="2470" y="1040"/>
                  </a:lnTo>
                  <a:lnTo>
                    <a:pt x="2475" y="1055"/>
                  </a:lnTo>
                  <a:lnTo>
                    <a:pt x="1563" y="1343"/>
                  </a:lnTo>
                  <a:lnTo>
                    <a:pt x="1567" y="1340"/>
                  </a:lnTo>
                  <a:lnTo>
                    <a:pt x="1007" y="2124"/>
                  </a:lnTo>
                  <a:lnTo>
                    <a:pt x="1008" y="2119"/>
                  </a:lnTo>
                  <a:lnTo>
                    <a:pt x="1008" y="3063"/>
                  </a:lnTo>
                  <a:lnTo>
                    <a:pt x="1007" y="3059"/>
                  </a:lnTo>
                  <a:lnTo>
                    <a:pt x="1567" y="3843"/>
                  </a:lnTo>
                  <a:lnTo>
                    <a:pt x="1563" y="3840"/>
                  </a:lnTo>
                  <a:lnTo>
                    <a:pt x="2475" y="4128"/>
                  </a:lnTo>
                  <a:lnTo>
                    <a:pt x="2470" y="4128"/>
                  </a:lnTo>
                  <a:lnTo>
                    <a:pt x="3382" y="3840"/>
                  </a:lnTo>
                  <a:lnTo>
                    <a:pt x="3378" y="3843"/>
                  </a:lnTo>
                  <a:lnTo>
                    <a:pt x="3938" y="3059"/>
                  </a:lnTo>
                  <a:lnTo>
                    <a:pt x="3936" y="3063"/>
                  </a:lnTo>
                  <a:lnTo>
                    <a:pt x="3936" y="2119"/>
                  </a:lnTo>
                  <a:lnTo>
                    <a:pt x="3938" y="2124"/>
                  </a:lnTo>
                  <a:lnTo>
                    <a:pt x="3378" y="1340"/>
                  </a:lnTo>
                  <a:lnTo>
                    <a:pt x="3382" y="1343"/>
                  </a:lnTo>
                  <a:lnTo>
                    <a:pt x="2470" y="1055"/>
                  </a:lnTo>
                  <a:lnTo>
                    <a:pt x="2475" y="1040"/>
                  </a:lnTo>
                  <a:close/>
                  <a:moveTo>
                    <a:pt x="2475" y="512"/>
                  </a:moveTo>
                  <a:lnTo>
                    <a:pt x="3691" y="912"/>
                  </a:lnTo>
                  <a:cubicBezTo>
                    <a:pt x="3693" y="912"/>
                    <a:pt x="3694" y="913"/>
                    <a:pt x="3695" y="915"/>
                  </a:cubicBezTo>
                  <a:lnTo>
                    <a:pt x="4447" y="1955"/>
                  </a:lnTo>
                  <a:cubicBezTo>
                    <a:pt x="4448" y="1956"/>
                    <a:pt x="4448" y="1958"/>
                    <a:pt x="4448" y="1959"/>
                  </a:cubicBezTo>
                  <a:lnTo>
                    <a:pt x="4448" y="3223"/>
                  </a:lnTo>
                  <a:cubicBezTo>
                    <a:pt x="4448" y="3225"/>
                    <a:pt x="4448" y="3227"/>
                    <a:pt x="4447" y="3228"/>
                  </a:cubicBezTo>
                  <a:lnTo>
                    <a:pt x="3695" y="4268"/>
                  </a:lnTo>
                  <a:cubicBezTo>
                    <a:pt x="3694" y="4270"/>
                    <a:pt x="3693" y="4271"/>
                    <a:pt x="3691" y="4271"/>
                  </a:cubicBezTo>
                  <a:lnTo>
                    <a:pt x="2475" y="4671"/>
                  </a:lnTo>
                  <a:cubicBezTo>
                    <a:pt x="2473" y="4672"/>
                    <a:pt x="2472" y="4672"/>
                    <a:pt x="2470" y="4671"/>
                  </a:cubicBezTo>
                  <a:lnTo>
                    <a:pt x="1254" y="4271"/>
                  </a:lnTo>
                  <a:cubicBezTo>
                    <a:pt x="1252" y="4271"/>
                    <a:pt x="1251" y="4270"/>
                    <a:pt x="1250" y="4268"/>
                  </a:cubicBezTo>
                  <a:lnTo>
                    <a:pt x="498" y="3228"/>
                  </a:lnTo>
                  <a:cubicBezTo>
                    <a:pt x="497" y="3227"/>
                    <a:pt x="496" y="3225"/>
                    <a:pt x="496" y="3223"/>
                  </a:cubicBezTo>
                  <a:lnTo>
                    <a:pt x="496" y="1959"/>
                  </a:lnTo>
                  <a:cubicBezTo>
                    <a:pt x="496" y="1958"/>
                    <a:pt x="497" y="1956"/>
                    <a:pt x="498" y="1955"/>
                  </a:cubicBezTo>
                  <a:lnTo>
                    <a:pt x="1250" y="915"/>
                  </a:lnTo>
                  <a:cubicBezTo>
                    <a:pt x="1251" y="913"/>
                    <a:pt x="1252" y="912"/>
                    <a:pt x="1254" y="912"/>
                  </a:cubicBezTo>
                  <a:lnTo>
                    <a:pt x="2470" y="512"/>
                  </a:lnTo>
                  <a:lnTo>
                    <a:pt x="2475" y="527"/>
                  </a:lnTo>
                  <a:lnTo>
                    <a:pt x="1259" y="927"/>
                  </a:lnTo>
                  <a:lnTo>
                    <a:pt x="1263" y="924"/>
                  </a:lnTo>
                  <a:lnTo>
                    <a:pt x="511" y="1964"/>
                  </a:lnTo>
                  <a:lnTo>
                    <a:pt x="512" y="1959"/>
                  </a:lnTo>
                  <a:lnTo>
                    <a:pt x="512" y="3223"/>
                  </a:lnTo>
                  <a:lnTo>
                    <a:pt x="511" y="3219"/>
                  </a:lnTo>
                  <a:lnTo>
                    <a:pt x="1263" y="4259"/>
                  </a:lnTo>
                  <a:lnTo>
                    <a:pt x="1259" y="4256"/>
                  </a:lnTo>
                  <a:lnTo>
                    <a:pt x="2475" y="4656"/>
                  </a:lnTo>
                  <a:lnTo>
                    <a:pt x="2470" y="4656"/>
                  </a:lnTo>
                  <a:lnTo>
                    <a:pt x="3686" y="4256"/>
                  </a:lnTo>
                  <a:lnTo>
                    <a:pt x="3682" y="4259"/>
                  </a:lnTo>
                  <a:lnTo>
                    <a:pt x="4434" y="3219"/>
                  </a:lnTo>
                  <a:lnTo>
                    <a:pt x="4432" y="3223"/>
                  </a:lnTo>
                  <a:lnTo>
                    <a:pt x="4432" y="1959"/>
                  </a:lnTo>
                  <a:lnTo>
                    <a:pt x="4434" y="1964"/>
                  </a:lnTo>
                  <a:lnTo>
                    <a:pt x="3682" y="924"/>
                  </a:lnTo>
                  <a:lnTo>
                    <a:pt x="3686" y="927"/>
                  </a:lnTo>
                  <a:lnTo>
                    <a:pt x="2470" y="527"/>
                  </a:lnTo>
                  <a:lnTo>
                    <a:pt x="2475" y="512"/>
                  </a:lnTo>
                  <a:close/>
                  <a:moveTo>
                    <a:pt x="2475" y="0"/>
                  </a:moveTo>
                  <a:lnTo>
                    <a:pt x="3995" y="496"/>
                  </a:lnTo>
                  <a:cubicBezTo>
                    <a:pt x="3997" y="496"/>
                    <a:pt x="3998" y="497"/>
                    <a:pt x="3999" y="499"/>
                  </a:cubicBezTo>
                  <a:lnTo>
                    <a:pt x="4943" y="1795"/>
                  </a:lnTo>
                  <a:cubicBezTo>
                    <a:pt x="4944" y="1796"/>
                    <a:pt x="4944" y="1798"/>
                    <a:pt x="4944" y="1799"/>
                  </a:cubicBezTo>
                  <a:lnTo>
                    <a:pt x="4944" y="3383"/>
                  </a:lnTo>
                  <a:cubicBezTo>
                    <a:pt x="4944" y="3385"/>
                    <a:pt x="4944" y="3387"/>
                    <a:pt x="4943" y="3388"/>
                  </a:cubicBezTo>
                  <a:lnTo>
                    <a:pt x="3999" y="4684"/>
                  </a:lnTo>
                  <a:cubicBezTo>
                    <a:pt x="3998" y="4686"/>
                    <a:pt x="3997" y="4687"/>
                    <a:pt x="3995" y="4687"/>
                  </a:cubicBezTo>
                  <a:lnTo>
                    <a:pt x="2475" y="5183"/>
                  </a:lnTo>
                  <a:cubicBezTo>
                    <a:pt x="2473" y="5184"/>
                    <a:pt x="2472" y="5184"/>
                    <a:pt x="2470" y="5183"/>
                  </a:cubicBezTo>
                  <a:lnTo>
                    <a:pt x="950" y="4687"/>
                  </a:lnTo>
                  <a:cubicBezTo>
                    <a:pt x="948" y="4687"/>
                    <a:pt x="947" y="4686"/>
                    <a:pt x="946" y="4684"/>
                  </a:cubicBezTo>
                  <a:lnTo>
                    <a:pt x="2" y="3388"/>
                  </a:lnTo>
                  <a:cubicBezTo>
                    <a:pt x="1" y="3387"/>
                    <a:pt x="0" y="3385"/>
                    <a:pt x="0" y="3383"/>
                  </a:cubicBezTo>
                  <a:lnTo>
                    <a:pt x="0" y="1799"/>
                  </a:lnTo>
                  <a:cubicBezTo>
                    <a:pt x="0" y="1798"/>
                    <a:pt x="1" y="1796"/>
                    <a:pt x="2" y="1795"/>
                  </a:cubicBezTo>
                  <a:lnTo>
                    <a:pt x="946" y="499"/>
                  </a:lnTo>
                  <a:cubicBezTo>
                    <a:pt x="947" y="497"/>
                    <a:pt x="948" y="496"/>
                    <a:pt x="950" y="496"/>
                  </a:cubicBezTo>
                  <a:lnTo>
                    <a:pt x="2470" y="0"/>
                  </a:lnTo>
                  <a:lnTo>
                    <a:pt x="2475" y="15"/>
                  </a:lnTo>
                  <a:lnTo>
                    <a:pt x="955" y="511"/>
                  </a:lnTo>
                  <a:lnTo>
                    <a:pt x="959" y="508"/>
                  </a:lnTo>
                  <a:lnTo>
                    <a:pt x="15" y="1804"/>
                  </a:lnTo>
                  <a:lnTo>
                    <a:pt x="16" y="1799"/>
                  </a:lnTo>
                  <a:lnTo>
                    <a:pt x="16" y="3383"/>
                  </a:lnTo>
                  <a:lnTo>
                    <a:pt x="15" y="3379"/>
                  </a:lnTo>
                  <a:lnTo>
                    <a:pt x="959" y="4675"/>
                  </a:lnTo>
                  <a:lnTo>
                    <a:pt x="955" y="4672"/>
                  </a:lnTo>
                  <a:lnTo>
                    <a:pt x="2475" y="5168"/>
                  </a:lnTo>
                  <a:lnTo>
                    <a:pt x="2470" y="5168"/>
                  </a:lnTo>
                  <a:lnTo>
                    <a:pt x="3990" y="4672"/>
                  </a:lnTo>
                  <a:lnTo>
                    <a:pt x="3986" y="4675"/>
                  </a:lnTo>
                  <a:lnTo>
                    <a:pt x="4930" y="3379"/>
                  </a:lnTo>
                  <a:lnTo>
                    <a:pt x="4928" y="3383"/>
                  </a:lnTo>
                  <a:lnTo>
                    <a:pt x="4928" y="1799"/>
                  </a:lnTo>
                  <a:lnTo>
                    <a:pt x="4930" y="1804"/>
                  </a:lnTo>
                  <a:lnTo>
                    <a:pt x="3986" y="508"/>
                  </a:lnTo>
                  <a:lnTo>
                    <a:pt x="3990" y="511"/>
                  </a:lnTo>
                  <a:lnTo>
                    <a:pt x="2470" y="15"/>
                  </a:lnTo>
                  <a:lnTo>
                    <a:pt x="2475" y="0"/>
                  </a:lnTo>
                  <a:close/>
                </a:path>
              </a:pathLst>
            </a:custGeom>
            <a:solidFill>
              <a:srgbClr val="868686"/>
            </a:solidFill>
            <a:ln w="11113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5" name="Freeform 11"/>
            <p:cNvSpPr>
              <a:spLocks noEditPoints="1"/>
            </p:cNvSpPr>
            <p:nvPr/>
          </p:nvSpPr>
          <p:spPr bwMode="auto">
            <a:xfrm>
              <a:off x="1951" y="1204"/>
              <a:ext cx="2234" cy="2341"/>
            </a:xfrm>
            <a:custGeom>
              <a:avLst/>
              <a:gdLst/>
              <a:ahLst/>
              <a:cxnLst>
                <a:cxn ang="0">
                  <a:pos x="1113" y="1167"/>
                </a:cxn>
                <a:cxn ang="0">
                  <a:pos x="1113" y="0"/>
                </a:cxn>
                <a:cxn ang="0">
                  <a:pos x="1120" y="0"/>
                </a:cxn>
                <a:cxn ang="0">
                  <a:pos x="1120" y="1167"/>
                </a:cxn>
                <a:cxn ang="0">
                  <a:pos x="1113" y="1167"/>
                </a:cxn>
                <a:cxn ang="0">
                  <a:pos x="1114" y="1165"/>
                </a:cxn>
                <a:cxn ang="0">
                  <a:pos x="1802" y="223"/>
                </a:cxn>
                <a:cxn ang="0">
                  <a:pos x="1808" y="227"/>
                </a:cxn>
                <a:cxn ang="0">
                  <a:pos x="1120" y="1169"/>
                </a:cxn>
                <a:cxn ang="0">
                  <a:pos x="1114" y="1165"/>
                </a:cxn>
                <a:cxn ang="0">
                  <a:pos x="1116" y="1164"/>
                </a:cxn>
                <a:cxn ang="0">
                  <a:pos x="2232" y="809"/>
                </a:cxn>
                <a:cxn ang="0">
                  <a:pos x="2234" y="815"/>
                </a:cxn>
                <a:cxn ang="0">
                  <a:pos x="1118" y="1170"/>
                </a:cxn>
                <a:cxn ang="0">
                  <a:pos x="1116" y="1164"/>
                </a:cxn>
                <a:cxn ang="0">
                  <a:pos x="1118" y="1164"/>
                </a:cxn>
                <a:cxn ang="0">
                  <a:pos x="2234" y="1526"/>
                </a:cxn>
                <a:cxn ang="0">
                  <a:pos x="2232" y="1533"/>
                </a:cxn>
                <a:cxn ang="0">
                  <a:pos x="1116" y="1170"/>
                </a:cxn>
                <a:cxn ang="0">
                  <a:pos x="1118" y="1164"/>
                </a:cxn>
                <a:cxn ang="0">
                  <a:pos x="1120" y="1165"/>
                </a:cxn>
                <a:cxn ang="0">
                  <a:pos x="1808" y="2114"/>
                </a:cxn>
                <a:cxn ang="0">
                  <a:pos x="1802" y="2118"/>
                </a:cxn>
                <a:cxn ang="0">
                  <a:pos x="1114" y="1169"/>
                </a:cxn>
                <a:cxn ang="0">
                  <a:pos x="1120" y="1165"/>
                </a:cxn>
                <a:cxn ang="0">
                  <a:pos x="1120" y="1167"/>
                </a:cxn>
                <a:cxn ang="0">
                  <a:pos x="1120" y="2341"/>
                </a:cxn>
                <a:cxn ang="0">
                  <a:pos x="1113" y="2341"/>
                </a:cxn>
                <a:cxn ang="0">
                  <a:pos x="1113" y="1167"/>
                </a:cxn>
                <a:cxn ang="0">
                  <a:pos x="1120" y="1167"/>
                </a:cxn>
                <a:cxn ang="0">
                  <a:pos x="1120" y="1169"/>
                </a:cxn>
                <a:cxn ang="0">
                  <a:pos x="432" y="2118"/>
                </a:cxn>
                <a:cxn ang="0">
                  <a:pos x="426" y="2114"/>
                </a:cxn>
                <a:cxn ang="0">
                  <a:pos x="1114" y="1165"/>
                </a:cxn>
                <a:cxn ang="0">
                  <a:pos x="1120" y="1169"/>
                </a:cxn>
                <a:cxn ang="0">
                  <a:pos x="1118" y="1170"/>
                </a:cxn>
                <a:cxn ang="0">
                  <a:pos x="3" y="1533"/>
                </a:cxn>
                <a:cxn ang="0">
                  <a:pos x="0" y="1526"/>
                </a:cxn>
                <a:cxn ang="0">
                  <a:pos x="1116" y="1164"/>
                </a:cxn>
                <a:cxn ang="0">
                  <a:pos x="1118" y="1170"/>
                </a:cxn>
                <a:cxn ang="0">
                  <a:pos x="1116" y="1170"/>
                </a:cxn>
                <a:cxn ang="0">
                  <a:pos x="0" y="815"/>
                </a:cxn>
                <a:cxn ang="0">
                  <a:pos x="3" y="809"/>
                </a:cxn>
                <a:cxn ang="0">
                  <a:pos x="1118" y="1164"/>
                </a:cxn>
                <a:cxn ang="0">
                  <a:pos x="1116" y="1170"/>
                </a:cxn>
                <a:cxn ang="0">
                  <a:pos x="1114" y="1169"/>
                </a:cxn>
                <a:cxn ang="0">
                  <a:pos x="426" y="227"/>
                </a:cxn>
                <a:cxn ang="0">
                  <a:pos x="432" y="223"/>
                </a:cxn>
                <a:cxn ang="0">
                  <a:pos x="1120" y="1165"/>
                </a:cxn>
                <a:cxn ang="0">
                  <a:pos x="1114" y="1169"/>
                </a:cxn>
                <a:cxn ang="0">
                  <a:pos x="1113" y="1167"/>
                </a:cxn>
                <a:cxn ang="0">
                  <a:pos x="1113" y="0"/>
                </a:cxn>
                <a:cxn ang="0">
                  <a:pos x="1120" y="0"/>
                </a:cxn>
                <a:cxn ang="0">
                  <a:pos x="1120" y="1167"/>
                </a:cxn>
                <a:cxn ang="0">
                  <a:pos x="1113" y="1167"/>
                </a:cxn>
              </a:cxnLst>
              <a:rect l="0" t="0" r="r" b="b"/>
              <a:pathLst>
                <a:path w="2234" h="2341">
                  <a:moveTo>
                    <a:pt x="1113" y="1167"/>
                  </a:moveTo>
                  <a:lnTo>
                    <a:pt x="1113" y="0"/>
                  </a:lnTo>
                  <a:lnTo>
                    <a:pt x="1120" y="0"/>
                  </a:lnTo>
                  <a:lnTo>
                    <a:pt x="1120" y="1167"/>
                  </a:lnTo>
                  <a:lnTo>
                    <a:pt x="1113" y="1167"/>
                  </a:lnTo>
                  <a:close/>
                  <a:moveTo>
                    <a:pt x="1114" y="1165"/>
                  </a:moveTo>
                  <a:lnTo>
                    <a:pt x="1802" y="223"/>
                  </a:lnTo>
                  <a:lnTo>
                    <a:pt x="1808" y="227"/>
                  </a:lnTo>
                  <a:lnTo>
                    <a:pt x="1120" y="1169"/>
                  </a:lnTo>
                  <a:lnTo>
                    <a:pt x="1114" y="1165"/>
                  </a:lnTo>
                  <a:close/>
                  <a:moveTo>
                    <a:pt x="1116" y="1164"/>
                  </a:moveTo>
                  <a:lnTo>
                    <a:pt x="2232" y="809"/>
                  </a:lnTo>
                  <a:lnTo>
                    <a:pt x="2234" y="815"/>
                  </a:lnTo>
                  <a:lnTo>
                    <a:pt x="1118" y="1170"/>
                  </a:lnTo>
                  <a:lnTo>
                    <a:pt x="1116" y="1164"/>
                  </a:lnTo>
                  <a:close/>
                  <a:moveTo>
                    <a:pt x="1118" y="1164"/>
                  </a:moveTo>
                  <a:lnTo>
                    <a:pt x="2234" y="1526"/>
                  </a:lnTo>
                  <a:lnTo>
                    <a:pt x="2232" y="1533"/>
                  </a:lnTo>
                  <a:lnTo>
                    <a:pt x="1116" y="1170"/>
                  </a:lnTo>
                  <a:lnTo>
                    <a:pt x="1118" y="1164"/>
                  </a:lnTo>
                  <a:close/>
                  <a:moveTo>
                    <a:pt x="1120" y="1165"/>
                  </a:moveTo>
                  <a:lnTo>
                    <a:pt x="1808" y="2114"/>
                  </a:lnTo>
                  <a:lnTo>
                    <a:pt x="1802" y="2118"/>
                  </a:lnTo>
                  <a:lnTo>
                    <a:pt x="1114" y="1169"/>
                  </a:lnTo>
                  <a:lnTo>
                    <a:pt x="1120" y="1165"/>
                  </a:lnTo>
                  <a:close/>
                  <a:moveTo>
                    <a:pt x="1120" y="1167"/>
                  </a:moveTo>
                  <a:lnTo>
                    <a:pt x="1120" y="2341"/>
                  </a:lnTo>
                  <a:lnTo>
                    <a:pt x="1113" y="2341"/>
                  </a:lnTo>
                  <a:lnTo>
                    <a:pt x="1113" y="1167"/>
                  </a:lnTo>
                  <a:lnTo>
                    <a:pt x="1120" y="1167"/>
                  </a:lnTo>
                  <a:close/>
                  <a:moveTo>
                    <a:pt x="1120" y="1169"/>
                  </a:moveTo>
                  <a:lnTo>
                    <a:pt x="432" y="2118"/>
                  </a:lnTo>
                  <a:lnTo>
                    <a:pt x="426" y="2114"/>
                  </a:lnTo>
                  <a:lnTo>
                    <a:pt x="1114" y="1165"/>
                  </a:lnTo>
                  <a:lnTo>
                    <a:pt x="1120" y="1169"/>
                  </a:lnTo>
                  <a:close/>
                  <a:moveTo>
                    <a:pt x="1118" y="1170"/>
                  </a:moveTo>
                  <a:lnTo>
                    <a:pt x="3" y="1533"/>
                  </a:lnTo>
                  <a:lnTo>
                    <a:pt x="0" y="1526"/>
                  </a:lnTo>
                  <a:lnTo>
                    <a:pt x="1116" y="1164"/>
                  </a:lnTo>
                  <a:lnTo>
                    <a:pt x="1118" y="1170"/>
                  </a:lnTo>
                  <a:close/>
                  <a:moveTo>
                    <a:pt x="1116" y="1170"/>
                  </a:moveTo>
                  <a:lnTo>
                    <a:pt x="0" y="815"/>
                  </a:lnTo>
                  <a:lnTo>
                    <a:pt x="3" y="809"/>
                  </a:lnTo>
                  <a:lnTo>
                    <a:pt x="1118" y="1164"/>
                  </a:lnTo>
                  <a:lnTo>
                    <a:pt x="1116" y="1170"/>
                  </a:lnTo>
                  <a:close/>
                  <a:moveTo>
                    <a:pt x="1114" y="1169"/>
                  </a:moveTo>
                  <a:lnTo>
                    <a:pt x="426" y="227"/>
                  </a:lnTo>
                  <a:lnTo>
                    <a:pt x="432" y="223"/>
                  </a:lnTo>
                  <a:lnTo>
                    <a:pt x="1120" y="1165"/>
                  </a:lnTo>
                  <a:lnTo>
                    <a:pt x="1114" y="1169"/>
                  </a:lnTo>
                  <a:close/>
                  <a:moveTo>
                    <a:pt x="1113" y="1167"/>
                  </a:moveTo>
                  <a:lnTo>
                    <a:pt x="1113" y="0"/>
                  </a:lnTo>
                  <a:lnTo>
                    <a:pt x="1120" y="0"/>
                  </a:lnTo>
                  <a:lnTo>
                    <a:pt x="1120" y="1167"/>
                  </a:lnTo>
                  <a:lnTo>
                    <a:pt x="1113" y="1167"/>
                  </a:lnTo>
                  <a:close/>
                </a:path>
              </a:pathLst>
            </a:custGeom>
            <a:solidFill>
              <a:srgbClr val="868686"/>
            </a:solidFill>
            <a:ln w="11113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433" y="1461"/>
              <a:ext cx="1512" cy="1885"/>
            </a:xfrm>
            <a:custGeom>
              <a:avLst/>
              <a:gdLst/>
              <a:ahLst/>
              <a:cxnLst>
                <a:cxn ang="0">
                  <a:pos x="886" y="1343"/>
                </a:cxn>
                <a:cxn ang="0">
                  <a:pos x="1334" y="47"/>
                </a:cxn>
                <a:cxn ang="0">
                  <a:pos x="1376" y="6"/>
                </a:cxn>
                <a:cxn ang="0">
                  <a:pos x="1434" y="17"/>
                </a:cxn>
                <a:cxn ang="0">
                  <a:pos x="2330" y="721"/>
                </a:cxn>
                <a:cxn ang="0">
                  <a:pos x="3300" y="1325"/>
                </a:cxn>
                <a:cxn ang="0">
                  <a:pos x="3322" y="1412"/>
                </a:cxn>
                <a:cxn ang="0">
                  <a:pos x="2730" y="2436"/>
                </a:cxn>
                <a:cxn ang="0">
                  <a:pos x="2738" y="2396"/>
                </a:cxn>
                <a:cxn ang="0">
                  <a:pos x="2930" y="3980"/>
                </a:cxn>
                <a:cxn ang="0">
                  <a:pos x="2916" y="4028"/>
                </a:cxn>
                <a:cxn ang="0">
                  <a:pos x="2871" y="4051"/>
                </a:cxn>
                <a:cxn ang="0">
                  <a:pos x="1399" y="4163"/>
                </a:cxn>
                <a:cxn ang="0">
                  <a:pos x="1382" y="4162"/>
                </a:cxn>
                <a:cxn ang="0">
                  <a:pos x="54" y="3890"/>
                </a:cxn>
                <a:cxn ang="0">
                  <a:pos x="10" y="3858"/>
                </a:cxn>
                <a:cxn ang="0">
                  <a:pos x="7" y="3804"/>
                </a:cxn>
                <a:cxn ang="0">
                  <a:pos x="647" y="2188"/>
                </a:cxn>
                <a:cxn ang="0">
                  <a:pos x="643" y="2218"/>
                </a:cxn>
                <a:cxn ang="0">
                  <a:pos x="595" y="1754"/>
                </a:cxn>
                <a:cxn ang="0">
                  <a:pos x="607" y="1709"/>
                </a:cxn>
                <a:cxn ang="0">
                  <a:pos x="895" y="1325"/>
                </a:cxn>
                <a:cxn ang="0">
                  <a:pos x="985" y="1312"/>
                </a:cxn>
                <a:cxn ang="0">
                  <a:pos x="998" y="1402"/>
                </a:cxn>
                <a:cxn ang="0">
                  <a:pos x="710" y="1786"/>
                </a:cxn>
                <a:cxn ang="0">
                  <a:pos x="722" y="1741"/>
                </a:cxn>
                <a:cxn ang="0">
                  <a:pos x="770" y="2205"/>
                </a:cxn>
                <a:cxn ang="0">
                  <a:pos x="766" y="2235"/>
                </a:cxn>
                <a:cxn ang="0">
                  <a:pos x="126" y="3851"/>
                </a:cxn>
                <a:cxn ang="0">
                  <a:pos x="79" y="3765"/>
                </a:cxn>
                <a:cxn ang="0">
                  <a:pos x="1407" y="4037"/>
                </a:cxn>
                <a:cxn ang="0">
                  <a:pos x="1390" y="4036"/>
                </a:cxn>
                <a:cxn ang="0">
                  <a:pos x="2862" y="3924"/>
                </a:cxn>
                <a:cxn ang="0">
                  <a:pos x="2803" y="3995"/>
                </a:cxn>
                <a:cxn ang="0">
                  <a:pos x="2611" y="2411"/>
                </a:cxn>
                <a:cxn ang="0">
                  <a:pos x="2619" y="2371"/>
                </a:cxn>
                <a:cxn ang="0">
                  <a:pos x="3211" y="1347"/>
                </a:cxn>
                <a:cxn ang="0">
                  <a:pos x="3233" y="1434"/>
                </a:cxn>
                <a:cxn ang="0">
                  <a:pos x="2251" y="822"/>
                </a:cxn>
                <a:cxn ang="0">
                  <a:pos x="1355" y="118"/>
                </a:cxn>
                <a:cxn ang="0">
                  <a:pos x="1455" y="88"/>
                </a:cxn>
                <a:cxn ang="0">
                  <a:pos x="1007" y="1384"/>
                </a:cxn>
                <a:cxn ang="0">
                  <a:pos x="926" y="1424"/>
                </a:cxn>
                <a:cxn ang="0">
                  <a:pos x="886" y="1343"/>
                </a:cxn>
              </a:cxnLst>
              <a:rect l="0" t="0" r="r" b="b"/>
              <a:pathLst>
                <a:path w="3339" h="4164">
                  <a:moveTo>
                    <a:pt x="886" y="1343"/>
                  </a:moveTo>
                  <a:lnTo>
                    <a:pt x="1334" y="47"/>
                  </a:lnTo>
                  <a:cubicBezTo>
                    <a:pt x="1341" y="27"/>
                    <a:pt x="1357" y="12"/>
                    <a:pt x="1376" y="6"/>
                  </a:cubicBezTo>
                  <a:cubicBezTo>
                    <a:pt x="1396" y="0"/>
                    <a:pt x="1418" y="4"/>
                    <a:pt x="1434" y="17"/>
                  </a:cubicBezTo>
                  <a:lnTo>
                    <a:pt x="2330" y="721"/>
                  </a:lnTo>
                  <a:lnTo>
                    <a:pt x="3300" y="1325"/>
                  </a:lnTo>
                  <a:cubicBezTo>
                    <a:pt x="3330" y="1343"/>
                    <a:pt x="3339" y="1382"/>
                    <a:pt x="3322" y="1412"/>
                  </a:cubicBezTo>
                  <a:lnTo>
                    <a:pt x="2730" y="2436"/>
                  </a:lnTo>
                  <a:lnTo>
                    <a:pt x="2738" y="2396"/>
                  </a:lnTo>
                  <a:lnTo>
                    <a:pt x="2930" y="3980"/>
                  </a:lnTo>
                  <a:cubicBezTo>
                    <a:pt x="2932" y="3997"/>
                    <a:pt x="2927" y="4015"/>
                    <a:pt x="2916" y="4028"/>
                  </a:cubicBezTo>
                  <a:cubicBezTo>
                    <a:pt x="2905" y="4042"/>
                    <a:pt x="2889" y="4050"/>
                    <a:pt x="2871" y="4051"/>
                  </a:cubicBezTo>
                  <a:lnTo>
                    <a:pt x="1399" y="4163"/>
                  </a:lnTo>
                  <a:cubicBezTo>
                    <a:pt x="1393" y="4164"/>
                    <a:pt x="1387" y="4163"/>
                    <a:pt x="1382" y="4162"/>
                  </a:cubicBezTo>
                  <a:lnTo>
                    <a:pt x="54" y="3890"/>
                  </a:lnTo>
                  <a:cubicBezTo>
                    <a:pt x="35" y="3886"/>
                    <a:pt x="19" y="3875"/>
                    <a:pt x="10" y="3858"/>
                  </a:cubicBezTo>
                  <a:cubicBezTo>
                    <a:pt x="1" y="3841"/>
                    <a:pt x="0" y="3821"/>
                    <a:pt x="7" y="3804"/>
                  </a:cubicBezTo>
                  <a:lnTo>
                    <a:pt x="647" y="2188"/>
                  </a:lnTo>
                  <a:lnTo>
                    <a:pt x="643" y="2218"/>
                  </a:lnTo>
                  <a:lnTo>
                    <a:pt x="595" y="1754"/>
                  </a:lnTo>
                  <a:cubicBezTo>
                    <a:pt x="593" y="1738"/>
                    <a:pt x="598" y="1722"/>
                    <a:pt x="607" y="1709"/>
                  </a:cubicBezTo>
                  <a:lnTo>
                    <a:pt x="895" y="1325"/>
                  </a:lnTo>
                  <a:cubicBezTo>
                    <a:pt x="916" y="1297"/>
                    <a:pt x="957" y="1291"/>
                    <a:pt x="985" y="1312"/>
                  </a:cubicBezTo>
                  <a:cubicBezTo>
                    <a:pt x="1013" y="1333"/>
                    <a:pt x="1019" y="1374"/>
                    <a:pt x="998" y="1402"/>
                  </a:cubicBezTo>
                  <a:lnTo>
                    <a:pt x="710" y="1786"/>
                  </a:lnTo>
                  <a:lnTo>
                    <a:pt x="722" y="1741"/>
                  </a:lnTo>
                  <a:lnTo>
                    <a:pt x="770" y="2205"/>
                  </a:lnTo>
                  <a:cubicBezTo>
                    <a:pt x="771" y="2215"/>
                    <a:pt x="770" y="2225"/>
                    <a:pt x="766" y="2235"/>
                  </a:cubicBezTo>
                  <a:lnTo>
                    <a:pt x="126" y="3851"/>
                  </a:lnTo>
                  <a:lnTo>
                    <a:pt x="79" y="3765"/>
                  </a:lnTo>
                  <a:lnTo>
                    <a:pt x="1407" y="4037"/>
                  </a:lnTo>
                  <a:lnTo>
                    <a:pt x="1390" y="4036"/>
                  </a:lnTo>
                  <a:lnTo>
                    <a:pt x="2862" y="3924"/>
                  </a:lnTo>
                  <a:lnTo>
                    <a:pt x="2803" y="3995"/>
                  </a:lnTo>
                  <a:lnTo>
                    <a:pt x="2611" y="2411"/>
                  </a:lnTo>
                  <a:cubicBezTo>
                    <a:pt x="2609" y="2397"/>
                    <a:pt x="2612" y="2383"/>
                    <a:pt x="2619" y="2371"/>
                  </a:cubicBezTo>
                  <a:lnTo>
                    <a:pt x="3211" y="1347"/>
                  </a:lnTo>
                  <a:lnTo>
                    <a:pt x="3233" y="1434"/>
                  </a:lnTo>
                  <a:lnTo>
                    <a:pt x="2251" y="822"/>
                  </a:lnTo>
                  <a:lnTo>
                    <a:pt x="1355" y="118"/>
                  </a:lnTo>
                  <a:lnTo>
                    <a:pt x="1455" y="88"/>
                  </a:lnTo>
                  <a:lnTo>
                    <a:pt x="1007" y="1384"/>
                  </a:lnTo>
                  <a:cubicBezTo>
                    <a:pt x="995" y="1418"/>
                    <a:pt x="959" y="1436"/>
                    <a:pt x="926" y="1424"/>
                  </a:cubicBezTo>
                  <a:cubicBezTo>
                    <a:pt x="892" y="1412"/>
                    <a:pt x="874" y="1376"/>
                    <a:pt x="886" y="1343"/>
                  </a:cubicBezTo>
                  <a:close/>
                </a:path>
              </a:pathLst>
            </a:custGeom>
            <a:solidFill>
              <a:srgbClr val="D4350A"/>
            </a:solidFill>
            <a:ln w="11113" cap="flat">
              <a:solidFill>
                <a:srgbClr val="F6924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2638" y="2239"/>
              <a:ext cx="355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0%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539" y="2005"/>
              <a:ext cx="45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10%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539" y="1771"/>
              <a:ext cx="45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20%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539" y="1537"/>
              <a:ext cx="45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30%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539" y="1303"/>
              <a:ext cx="45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40%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539" y="1069"/>
              <a:ext cx="45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50%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172" y="1053"/>
              <a:ext cx="1044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Finančna kriza</a:t>
              </a:r>
              <a:endParaRPr kumimoji="0" 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780" y="1283"/>
              <a:ext cx="133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Nizko povpraševanje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4224" y="1842"/>
              <a:ext cx="1127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Negotovost politik subvencij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4224" y="2616"/>
              <a:ext cx="1211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Dostopnost ugodnih finančnih virov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883" y="3162"/>
              <a:ext cx="1451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D4350A"/>
                  </a:solidFill>
                  <a:effectLst/>
                  <a:latin typeface="Calibri" pitchFamily="34" charset="0"/>
                  <a:cs typeface="Arial" pitchFamily="34" charset="0"/>
                </a:rPr>
                <a:t>Zakonodaja / pomanjkanje jasne vladne politike EPO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D4350A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064" y="3581"/>
              <a:ext cx="209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D4350A"/>
                  </a:solidFill>
                  <a:effectLst/>
                  <a:latin typeface="Calibri" pitchFamily="34" charset="0"/>
                  <a:cs typeface="Arial" pitchFamily="34" charset="0"/>
                </a:rPr>
                <a:t>Kompleksnost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D4350A"/>
                  </a:solidFill>
                  <a:effectLst/>
                  <a:latin typeface="Calibri" pitchFamily="34" charset="0"/>
                  <a:cs typeface="Arial" pitchFamily="34" charset="0"/>
                </a:rPr>
                <a:t>/</a:t>
              </a:r>
              <a:r>
                <a:rPr lang="sl-SI" b="1" dirty="0" smtClean="0">
                  <a:solidFill>
                    <a:srgbClr val="D4350A"/>
                  </a:solidFill>
                  <a:cs typeface="Arial" pitchFamily="34" charset="0"/>
                </a:rPr>
                <a:t>pomanjkanje informacij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D4350A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D4350A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020" y="3164"/>
              <a:ext cx="131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D4350A"/>
                  </a:solidFill>
                  <a:effectLst/>
                  <a:latin typeface="Calibri" pitchFamily="34" charset="0"/>
                  <a:cs typeface="Arial" pitchFamily="34" charset="0"/>
                </a:rPr>
                <a:t>Pomanjkanje zaupanja</a:t>
              </a:r>
              <a:r>
                <a:rPr kumimoji="0" lang="sl-SI" b="1" i="0" u="none" strike="noStrike" cap="none" normalizeH="0" dirty="0" smtClean="0">
                  <a:ln>
                    <a:noFill/>
                  </a:ln>
                  <a:solidFill>
                    <a:srgbClr val="D4350A"/>
                  </a:solidFill>
                  <a:effectLst/>
                  <a:latin typeface="Calibri" pitchFamily="34" charset="0"/>
                  <a:cs typeface="Arial" pitchFamily="34" charset="0"/>
                </a:rPr>
                <a:t> v ponudnike EPO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D4350A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710" y="2381"/>
              <a:ext cx="1277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Pomanjkanje standardiziranih postopkov za meritve in verifikacijo prihrankov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986" y="1899"/>
              <a:ext cx="91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Deljena iniciativa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1531" y="1153"/>
              <a:ext cx="1066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Kompleksnost računovodskih standardov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720090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 smtClean="0">
                <a:solidFill>
                  <a:srgbClr val="98BF0E"/>
                </a:solidFill>
                <a:latin typeface="+mj-lt"/>
              </a:rPr>
              <a:t>Transparense tržna</a:t>
            </a:r>
            <a:r>
              <a:rPr lang="sl-SI" sz="2400" b="1" dirty="0" smtClean="0">
                <a:solidFill>
                  <a:srgbClr val="98BF0E"/>
                </a:solidFill>
                <a:latin typeface="+mj-lt"/>
              </a:rPr>
              <a:t> raziskava EPO </a:t>
            </a:r>
            <a:r>
              <a:rPr lang="sl-SI" sz="2400" b="1" dirty="0" smtClean="0">
                <a:solidFill>
                  <a:srgbClr val="98BF0E"/>
                </a:solidFill>
                <a:latin typeface="+mj-lt"/>
              </a:rPr>
              <a:t>(2013)</a:t>
            </a:r>
          </a:p>
          <a:p>
            <a:pPr algn="ctr">
              <a:spcBef>
                <a:spcPts val="1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600" b="1" dirty="0" smtClean="0">
                <a:solidFill>
                  <a:srgbClr val="FB7F19"/>
                </a:solidFill>
                <a:latin typeface="+mj-lt"/>
              </a:rPr>
              <a:t>Glavne ovire identificirane s strani ponudnikov EPO</a:t>
            </a:r>
            <a:endParaRPr lang="sl-SI" sz="2600" b="1" dirty="0">
              <a:solidFill>
                <a:srgbClr val="FB7F19"/>
              </a:solidFill>
              <a:latin typeface="+mj-lt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347864" y="6341258"/>
            <a:ext cx="5112568" cy="4001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solidFill>
                  <a:srgbClr val="98BF0E"/>
                </a:solidFill>
              </a:rPr>
              <a:t>www.</a:t>
            </a:r>
            <a:r>
              <a:rPr lang="cs-CZ" sz="2000" dirty="0" err="1" smtClean="0">
                <a:solidFill>
                  <a:srgbClr val="98BF0E"/>
                </a:solidFill>
              </a:rPr>
              <a:t>transparense.eu</a:t>
            </a:r>
            <a:r>
              <a:rPr lang="cs-CZ" sz="2000" dirty="0" smtClean="0">
                <a:solidFill>
                  <a:srgbClr val="98BF0E"/>
                </a:solidFill>
              </a:rPr>
              <a:t>/</a:t>
            </a:r>
            <a:r>
              <a:rPr lang="cs-CZ" sz="2000" dirty="0" err="1" smtClean="0">
                <a:solidFill>
                  <a:srgbClr val="98BF0E"/>
                </a:solidFill>
              </a:rPr>
              <a:t>eu</a:t>
            </a:r>
            <a:r>
              <a:rPr lang="cs-CZ" sz="2000" dirty="0" smtClean="0">
                <a:solidFill>
                  <a:srgbClr val="98BF0E"/>
                </a:solidFill>
              </a:rPr>
              <a:t>/</a:t>
            </a:r>
            <a:r>
              <a:rPr lang="cs-CZ" sz="2000" dirty="0" err="1" smtClean="0">
                <a:solidFill>
                  <a:srgbClr val="98BF0E"/>
                </a:solidFill>
              </a:rPr>
              <a:t>epc</a:t>
            </a:r>
            <a:r>
              <a:rPr lang="cs-CZ" sz="2000" dirty="0" smtClean="0">
                <a:solidFill>
                  <a:srgbClr val="98BF0E"/>
                </a:solidFill>
              </a:rPr>
              <a:t>-</a:t>
            </a:r>
            <a:r>
              <a:rPr lang="cs-CZ" sz="2000" dirty="0" err="1" smtClean="0">
                <a:solidFill>
                  <a:srgbClr val="98BF0E"/>
                </a:solidFill>
              </a:rPr>
              <a:t>databases</a:t>
            </a:r>
            <a:endParaRPr lang="cs-CZ" sz="2000" dirty="0">
              <a:solidFill>
                <a:srgbClr val="98BF0E"/>
              </a:solidFill>
            </a:endParaRPr>
          </a:p>
        </p:txBody>
      </p:sp>
      <p:sp>
        <p:nvSpPr>
          <p:cNvPr id="27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4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>
                <a:solidFill>
                  <a:srgbClr val="98BF0E"/>
                </a:solidFill>
                <a:ea typeface="Microsoft YaHei" charset="-122"/>
              </a:rPr>
              <a:t>Podporna strategija </a:t>
            </a:r>
            <a:r>
              <a:rPr lang="en-US" sz="2400" b="1" dirty="0">
                <a:solidFill>
                  <a:srgbClr val="98BF0E"/>
                </a:solidFill>
                <a:ea typeface="Microsoft YaHei" charset="-122"/>
              </a:rPr>
              <a:t>EPO</a:t>
            </a:r>
            <a:endParaRPr lang="sl-SI" sz="2400" b="1" dirty="0">
              <a:solidFill>
                <a:srgbClr val="98BF0E"/>
              </a:solidFill>
              <a:ea typeface="Microsoft YaHei" charset="-122"/>
            </a:endParaRPr>
          </a:p>
          <a:p>
            <a:pPr algn="ctr">
              <a:spcBef>
                <a:spcPts val="1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dirty="0" err="1" smtClean="0">
                <a:solidFill>
                  <a:srgbClr val="FB7F19"/>
                </a:solidFill>
              </a:rPr>
              <a:t>Odstranitev</a:t>
            </a:r>
            <a:r>
              <a:rPr lang="cs-CZ" sz="3200" b="1" dirty="0" smtClean="0">
                <a:solidFill>
                  <a:srgbClr val="FB7F19"/>
                </a:solidFill>
              </a:rPr>
              <a:t> </a:t>
            </a:r>
            <a:r>
              <a:rPr lang="cs-CZ" sz="3200" b="1" dirty="0" err="1" smtClean="0">
                <a:solidFill>
                  <a:srgbClr val="FB7F19"/>
                </a:solidFill>
              </a:rPr>
              <a:t>ovir</a:t>
            </a:r>
            <a:r>
              <a:rPr lang="cs-CZ" sz="3200" b="1" dirty="0" smtClean="0">
                <a:solidFill>
                  <a:srgbClr val="FB7F19"/>
                </a:solidFill>
              </a:rPr>
              <a:t> za </a:t>
            </a:r>
            <a:r>
              <a:rPr lang="cs-CZ" sz="3200" b="1" dirty="0" err="1" smtClean="0">
                <a:solidFill>
                  <a:srgbClr val="FB7F19"/>
                </a:solidFill>
              </a:rPr>
              <a:t>razvoj</a:t>
            </a:r>
            <a:r>
              <a:rPr lang="cs-CZ" sz="3200" b="1" dirty="0" smtClean="0">
                <a:solidFill>
                  <a:srgbClr val="FB7F19"/>
                </a:solidFill>
              </a:rPr>
              <a:t> </a:t>
            </a:r>
            <a:r>
              <a:rPr lang="en-US" sz="3200" b="1" dirty="0" smtClean="0">
                <a:solidFill>
                  <a:srgbClr val="FB7F19"/>
                </a:solidFill>
              </a:rPr>
              <a:t>EPO</a:t>
            </a:r>
            <a:endParaRPr lang="en-US" sz="3200" b="1" dirty="0">
              <a:solidFill>
                <a:srgbClr val="FB7F19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600" b="1" dirty="0" smtClean="0">
              <a:solidFill>
                <a:srgbClr val="FB7F1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457200" y="1556792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8BF0E"/>
              </a:buClr>
              <a:buFont typeface="Wingdings" pitchFamily="2" charset="2"/>
              <a:buChar char="§"/>
              <a:defRPr sz="2600" kern="1200">
                <a:solidFill>
                  <a:srgbClr val="1917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8BF0E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8BF0E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sl-SI" sz="2400" b="1" dirty="0" smtClean="0">
                <a:solidFill>
                  <a:srgbClr val="9FBF0E"/>
                </a:solidFill>
              </a:rPr>
              <a:t>Potrebno je odstraniti / premagati ovire</a:t>
            </a:r>
            <a:r>
              <a:rPr lang="sl-SI" sz="2400" dirty="0" smtClean="0"/>
              <a:t>:</a:t>
            </a:r>
          </a:p>
          <a:p>
            <a:pPr lvl="1"/>
            <a:r>
              <a:rPr lang="sl-SI" sz="2200" dirty="0"/>
              <a:t>o</a:t>
            </a:r>
            <a:r>
              <a:rPr lang="sl-SI" sz="2200" dirty="0" smtClean="0"/>
              <a:t>mejene možnosti pridobitve ugodnih virov </a:t>
            </a:r>
            <a:r>
              <a:rPr lang="sl-SI" sz="2200" dirty="0" err="1" smtClean="0"/>
              <a:t>ﬁnanciranja</a:t>
            </a:r>
            <a:r>
              <a:rPr lang="sl-SI" sz="2200" dirty="0"/>
              <a:t>;</a:t>
            </a:r>
            <a:endParaRPr lang="sl-SI" sz="2200" dirty="0" smtClean="0"/>
          </a:p>
          <a:p>
            <a:pPr lvl="1"/>
            <a:r>
              <a:rPr lang="sl-SI" sz="2200" dirty="0"/>
              <a:t>n</a:t>
            </a:r>
            <a:r>
              <a:rPr lang="sl-SI" sz="2200" dirty="0" smtClean="0"/>
              <a:t>egotovosti povezane s politiko subvencij;</a:t>
            </a:r>
          </a:p>
          <a:p>
            <a:pPr lvl="1"/>
            <a:r>
              <a:rPr lang="sl-SI" sz="2200" dirty="0"/>
              <a:t>k</a:t>
            </a:r>
            <a:r>
              <a:rPr lang="sl-SI" sz="2200" dirty="0" smtClean="0"/>
              <a:t>ompleksnost koncepta / pomanjkanje informacij;</a:t>
            </a:r>
          </a:p>
          <a:p>
            <a:pPr lvl="1"/>
            <a:r>
              <a:rPr lang="sl-SI" sz="2200" dirty="0"/>
              <a:t>p</a:t>
            </a:r>
            <a:r>
              <a:rPr lang="sl-SI" sz="2200" dirty="0" smtClean="0"/>
              <a:t>omanjkanje zaupanja v ponudnike storitev EPO (podjetja za energetske storitve, angl. ESCO-je) ter pomanjkanje povpraševanja po teh storitvah; 	</a:t>
            </a:r>
          </a:p>
          <a:p>
            <a:pPr lvl="1"/>
            <a:r>
              <a:rPr lang="sl-SI" sz="2200" dirty="0"/>
              <a:t>a</a:t>
            </a:r>
            <a:r>
              <a:rPr lang="sl-SI" sz="2200" dirty="0" smtClean="0"/>
              <a:t>dministrativne in zakonodajne ovire v javnem sektorju;</a:t>
            </a:r>
          </a:p>
          <a:p>
            <a:pPr lvl="1"/>
            <a:r>
              <a:rPr lang="sl-SI" sz="2200" dirty="0"/>
              <a:t>k</a:t>
            </a:r>
            <a:r>
              <a:rPr lang="sl-SI" sz="2200" dirty="0" smtClean="0"/>
              <a:t>ompleksna računovodska / knjigovodska pravila;   </a:t>
            </a:r>
          </a:p>
          <a:p>
            <a:pPr lvl="1"/>
            <a:r>
              <a:rPr lang="sl-SI" sz="2200" dirty="0"/>
              <a:t>d</a:t>
            </a:r>
            <a:r>
              <a:rPr lang="sl-SI" sz="2200" dirty="0" smtClean="0"/>
              <a:t>eljena iniciativa med najemodajalci in najemniki;  </a:t>
            </a:r>
          </a:p>
          <a:p>
            <a:pPr lvl="1"/>
            <a:r>
              <a:rPr lang="sl-SI" sz="2200" dirty="0"/>
              <a:t>p</a:t>
            </a:r>
            <a:r>
              <a:rPr lang="sl-SI" sz="2200" dirty="0" smtClean="0"/>
              <a:t>omanjkanje standardiziranih postopkov meritev in verifikacije prihrankov energije.</a:t>
            </a:r>
            <a:endParaRPr lang="sl-SI" sz="2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841008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000" b="1" dirty="0" smtClean="0">
                <a:solidFill>
                  <a:srgbClr val="98BF0E"/>
                </a:solidFill>
                <a:ea typeface="Microsoft YaHei" charset="-122"/>
              </a:rPr>
              <a:t>Podporna </a:t>
            </a:r>
            <a:r>
              <a:rPr lang="sl-SI" sz="2000" b="1" dirty="0">
                <a:solidFill>
                  <a:srgbClr val="98BF0E"/>
                </a:solidFill>
                <a:ea typeface="Microsoft YaHei" charset="-122"/>
              </a:rPr>
              <a:t>strategija </a:t>
            </a:r>
            <a:r>
              <a:rPr lang="en-US" sz="2000" b="1" dirty="0">
                <a:solidFill>
                  <a:srgbClr val="98BF0E"/>
                </a:solidFill>
                <a:ea typeface="Microsoft YaHei" charset="-122"/>
              </a:rPr>
              <a:t>EPO</a:t>
            </a:r>
            <a:endParaRPr lang="sl-SI" sz="2000" b="1" dirty="0">
              <a:solidFill>
                <a:srgbClr val="98BF0E"/>
              </a:solidFill>
              <a:ea typeface="Microsoft YaHei" charset="-122"/>
            </a:endParaRPr>
          </a:p>
          <a:p>
            <a:pPr>
              <a:spcBef>
                <a:spcPts val="24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 dirty="0" err="1" smtClean="0">
                <a:solidFill>
                  <a:srgbClr val="FB7F19"/>
                </a:solidFill>
              </a:rPr>
              <a:t>Dvig</a:t>
            </a:r>
            <a:r>
              <a:rPr lang="cs-CZ" sz="2600" b="1" dirty="0" smtClean="0">
                <a:solidFill>
                  <a:srgbClr val="FB7F19"/>
                </a:solidFill>
              </a:rPr>
              <a:t> </a:t>
            </a:r>
            <a:r>
              <a:rPr lang="cs-CZ" sz="2600" b="1" dirty="0" err="1" smtClean="0">
                <a:solidFill>
                  <a:srgbClr val="FB7F19"/>
                </a:solidFill>
              </a:rPr>
              <a:t>ozaveščenosti</a:t>
            </a:r>
            <a:r>
              <a:rPr lang="cs-CZ" sz="2600" b="1" dirty="0" smtClean="0">
                <a:solidFill>
                  <a:srgbClr val="FB7F19"/>
                </a:solidFill>
              </a:rPr>
              <a:t> </a:t>
            </a:r>
            <a:r>
              <a:rPr lang="cs-CZ" sz="2600" b="1" dirty="0" err="1" smtClean="0">
                <a:solidFill>
                  <a:srgbClr val="FB7F19"/>
                </a:solidFill>
              </a:rPr>
              <a:t>potencialnih</a:t>
            </a:r>
            <a:r>
              <a:rPr lang="cs-CZ" sz="2600" b="1" dirty="0" smtClean="0">
                <a:solidFill>
                  <a:srgbClr val="FB7F19"/>
                </a:solidFill>
              </a:rPr>
              <a:t> </a:t>
            </a:r>
            <a:r>
              <a:rPr lang="cs-CZ" sz="2600" b="1" dirty="0" err="1" smtClean="0">
                <a:solidFill>
                  <a:srgbClr val="FB7F19"/>
                </a:solidFill>
              </a:rPr>
              <a:t>naročnikov</a:t>
            </a:r>
            <a:r>
              <a:rPr lang="cs-CZ" sz="2600" b="1" dirty="0" smtClean="0">
                <a:solidFill>
                  <a:srgbClr val="FB7F19"/>
                </a:solidFill>
              </a:rPr>
              <a:t> </a:t>
            </a:r>
            <a:r>
              <a:rPr lang="en-US" sz="2600" b="1" dirty="0" smtClean="0">
                <a:solidFill>
                  <a:srgbClr val="FB7F19"/>
                </a:solidFill>
              </a:rPr>
              <a:t>EPO</a:t>
            </a:r>
            <a:endParaRPr lang="cs-CZ" sz="2600" b="1" dirty="0" smtClean="0">
              <a:solidFill>
                <a:srgbClr val="FB7F1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6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457200" y="1556792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8BF0E"/>
              </a:buClr>
              <a:buFont typeface="Wingdings" pitchFamily="2" charset="2"/>
              <a:buChar char="§"/>
              <a:defRPr sz="2600" kern="1200">
                <a:solidFill>
                  <a:srgbClr val="1917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8BF0E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8BF0E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sl-SI" sz="2400" b="1" dirty="0" smtClean="0">
                <a:solidFill>
                  <a:srgbClr val="98BF0E"/>
                </a:solidFill>
              </a:rPr>
              <a:t>Potrebno je dvigniti ozaveščenost z izobraževanjem in širjenjem informacij:</a:t>
            </a:r>
          </a:p>
          <a:p>
            <a:pPr lvl="1">
              <a:lnSpc>
                <a:spcPct val="90000"/>
              </a:lnSpc>
            </a:pPr>
            <a:r>
              <a:rPr lang="sl-SI" sz="2000" dirty="0"/>
              <a:t>e</a:t>
            </a:r>
            <a:r>
              <a:rPr lang="sl-SI" sz="2000" dirty="0" smtClean="0"/>
              <a:t>nergetska učinkovitost se splača in mora biti na dnevnem redu (politikov, javnega sektorja, lastnikov stavb in podjetij);</a:t>
            </a:r>
          </a:p>
          <a:p>
            <a:pPr lvl="1">
              <a:lnSpc>
                <a:spcPct val="90000"/>
              </a:lnSpc>
            </a:pPr>
            <a:r>
              <a:rPr lang="sl-SI" sz="2000" dirty="0">
                <a:sym typeface="Wingdings 3" pitchFamily="18" charset="2"/>
              </a:rPr>
              <a:t>u</a:t>
            </a:r>
            <a:r>
              <a:rPr lang="sl-SI" sz="2000" dirty="0" smtClean="0">
                <a:sym typeface="Wingdings 3" pitchFamily="18" charset="2"/>
              </a:rPr>
              <a:t>poštevati je potrebno vse stroške ukrepa učinkovite rabe energije (URE) v življenjski dobi, ne samo stroške investicij;</a:t>
            </a:r>
          </a:p>
          <a:p>
            <a:pPr lvl="1">
              <a:lnSpc>
                <a:spcPct val="90000"/>
              </a:lnSpc>
            </a:pPr>
            <a:r>
              <a:rPr lang="sl-SI" sz="2000" dirty="0">
                <a:sym typeface="Wingdings 3" pitchFamily="18" charset="2"/>
              </a:rPr>
              <a:t>p</a:t>
            </a:r>
            <a:r>
              <a:rPr lang="sl-SI" sz="2000" dirty="0" smtClean="0">
                <a:sym typeface="Wingdings 3" pitchFamily="18" charset="2"/>
              </a:rPr>
              <a:t>rimerjava med lastno in zunanjo izvedbo: poleg stroškov je potrebno upoštevati tudi razpoložljive finančne vire, znanje, velikost stavbe, motivacijo, .…;</a:t>
            </a:r>
          </a:p>
          <a:p>
            <a:pPr lvl="1">
              <a:lnSpc>
                <a:spcPct val="90000"/>
              </a:lnSpc>
            </a:pPr>
            <a:r>
              <a:rPr lang="sl-SI" sz="2000" dirty="0">
                <a:sym typeface="Wingdings 3" pitchFamily="18" charset="2"/>
              </a:rPr>
              <a:t>p</a:t>
            </a:r>
            <a:r>
              <a:rPr lang="sl-SI" sz="2000" dirty="0" smtClean="0">
                <a:sym typeface="Wingdings 3" pitchFamily="18" charset="2"/>
              </a:rPr>
              <a:t>onudniki EPO kot zunanji izvajalci so motivirani za doseganje višjih nivojev prihrankov energije in lahko pokrivajo potencialno višje stroške celotne investicije v ukrepe URE;</a:t>
            </a:r>
          </a:p>
          <a:p>
            <a:pPr lvl="1">
              <a:lnSpc>
                <a:spcPct val="90000"/>
              </a:lnSpc>
            </a:pPr>
            <a:r>
              <a:rPr lang="sl-SI" sz="2000" dirty="0" smtClean="0">
                <a:sym typeface="Wingdings 3" pitchFamily="18" charset="2"/>
              </a:rPr>
              <a:t>Zavedati se, da EPO ponuja dodano vrednost v primerjavi z lastno izvedbo, zaradi delegiranja tehničnih in ekonomskih tveganj ESCO-ju in zagotovljenega delovanja in cene. 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95288" y="1700808"/>
            <a:ext cx="8229600" cy="453650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l-SI" sz="2400" b="1" dirty="0" smtClean="0">
                <a:solidFill>
                  <a:srgbClr val="98BF0E"/>
                </a:solidFill>
                <a:sym typeface="Wingdings 3" pitchFamily="18" charset="2"/>
              </a:rPr>
              <a:t>Potrebno je zagotoviti uporabo Evropskega Kodeksa ravnanja za  energetsko </a:t>
            </a:r>
            <a:r>
              <a:rPr lang="sl-SI" sz="2400" b="1" dirty="0" err="1" smtClean="0">
                <a:solidFill>
                  <a:srgbClr val="98BF0E"/>
                </a:solidFill>
                <a:sym typeface="Wingdings 3" pitchFamily="18" charset="2"/>
              </a:rPr>
              <a:t>pogodbeništvo</a:t>
            </a:r>
            <a:r>
              <a:rPr lang="sl-SI" sz="2400" b="1" dirty="0" smtClean="0">
                <a:solidFill>
                  <a:srgbClr val="98BF0E"/>
                </a:solidFill>
                <a:sym typeface="Wingdings 3" pitchFamily="18" charset="2"/>
              </a:rPr>
              <a:t> </a:t>
            </a:r>
            <a:r>
              <a:rPr lang="sl-SI" sz="2400" dirty="0" smtClean="0">
                <a:sym typeface="Wingdings 3" pitchFamily="18" charset="2"/>
              </a:rPr>
              <a:t>med tržnimi akterji EPO:</a:t>
            </a:r>
          </a:p>
          <a:p>
            <a:pPr lvl="1">
              <a:lnSpc>
                <a:spcPct val="90000"/>
              </a:lnSpc>
            </a:pPr>
            <a:r>
              <a:rPr lang="sl-SI" sz="2200" dirty="0" smtClean="0">
                <a:sym typeface="Wingdings 3" pitchFamily="18" charset="2"/>
              </a:rPr>
              <a:t>s</a:t>
            </a:r>
            <a:r>
              <a:rPr lang="sl-SI" sz="2200" dirty="0" smtClean="0">
                <a:sym typeface="Wingdings 3" pitchFamily="18" charset="2"/>
              </a:rPr>
              <a:t> ciljem povečati transparentnost, kakovost in zanesljivost storitev EPO;</a:t>
            </a:r>
          </a:p>
          <a:p>
            <a:pPr lvl="1">
              <a:lnSpc>
                <a:spcPct val="90000"/>
              </a:lnSpc>
            </a:pPr>
            <a:r>
              <a:rPr lang="sl-SI" sz="2200" dirty="0" smtClean="0">
                <a:sym typeface="Wingdings 3" pitchFamily="18" charset="2"/>
              </a:rPr>
              <a:t> in tako povečati povpraševanje po EPO.</a:t>
            </a:r>
          </a:p>
          <a:p>
            <a:pPr>
              <a:lnSpc>
                <a:spcPct val="90000"/>
              </a:lnSpc>
            </a:pPr>
            <a:r>
              <a:rPr lang="sl-SI" sz="2400" b="1" dirty="0" smtClean="0">
                <a:solidFill>
                  <a:srgbClr val="9FBF0E"/>
                </a:solidFill>
                <a:sym typeface="Wingdings 3" pitchFamily="18" charset="2"/>
              </a:rPr>
              <a:t>Evropski kodeks </a:t>
            </a:r>
            <a:r>
              <a:rPr lang="sl-SI" sz="2400" b="1" dirty="0" smtClean="0">
                <a:solidFill>
                  <a:srgbClr val="9FBF0E"/>
                </a:solidFill>
                <a:sym typeface="Wingdings 3" pitchFamily="18" charset="2"/>
              </a:rPr>
              <a:t>ravnanja </a:t>
            </a:r>
            <a:r>
              <a:rPr lang="sl-SI" sz="2400" b="1" dirty="0" smtClean="0">
                <a:solidFill>
                  <a:srgbClr val="9FBF0E"/>
                </a:solidFill>
                <a:sym typeface="Wingdings 3" pitchFamily="18" charset="2"/>
              </a:rPr>
              <a:t>za energetsko </a:t>
            </a:r>
            <a:r>
              <a:rPr lang="sl-SI" sz="2400" b="1" dirty="0" err="1" smtClean="0">
                <a:solidFill>
                  <a:srgbClr val="9FBF0E"/>
                </a:solidFill>
                <a:sym typeface="Wingdings 3" pitchFamily="18" charset="2"/>
              </a:rPr>
              <a:t>pogodbeništvo</a:t>
            </a:r>
            <a:r>
              <a:rPr lang="sl-SI" sz="2400" b="1" dirty="0" smtClean="0">
                <a:solidFill>
                  <a:srgbClr val="9FBF0E"/>
                </a:solidFill>
                <a:sym typeface="Wingdings 3" pitchFamily="18" charset="2"/>
              </a:rPr>
              <a:t>: </a:t>
            </a:r>
            <a:endParaRPr lang="cs-CZ" sz="2400" b="1" dirty="0" smtClean="0">
              <a:solidFill>
                <a:srgbClr val="9FBF0E"/>
              </a:solidFill>
              <a:sym typeface="Wingdings 3" pitchFamily="18" charset="2"/>
            </a:endParaRPr>
          </a:p>
          <a:p>
            <a:pPr lvl="1">
              <a:lnSpc>
                <a:spcPct val="90000"/>
              </a:lnSpc>
            </a:pPr>
            <a:r>
              <a:rPr lang="sl-SI" sz="2200" dirty="0" smtClean="0">
                <a:sym typeface="Wingdings 3" pitchFamily="18" charset="2"/>
              </a:rPr>
              <a:t>je širši nabor načel, ki opredeljujejo vedenje ponudnikov EPO pri pripravi in izvedbi projektov EPO; </a:t>
            </a:r>
          </a:p>
          <a:p>
            <a:pPr lvl="1">
              <a:lnSpc>
                <a:spcPct val="90000"/>
              </a:lnSpc>
            </a:pPr>
            <a:r>
              <a:rPr lang="sl-SI" sz="2200" dirty="0" smtClean="0">
                <a:sym typeface="Wingdings 3" pitchFamily="18" charset="2"/>
              </a:rPr>
              <a:t>Da bi projekti EPO uspeli, je potrebno </a:t>
            </a:r>
            <a:r>
              <a:rPr lang="sl-SI" sz="2200" dirty="0" err="1" smtClean="0">
                <a:sym typeface="Wingdings 3" pitchFamily="18" charset="2"/>
              </a:rPr>
              <a:t>maksimizirati</a:t>
            </a:r>
            <a:r>
              <a:rPr lang="sl-SI" sz="2200" dirty="0" smtClean="0">
                <a:sym typeface="Wingdings 3" pitchFamily="18" charset="2"/>
              </a:rPr>
              <a:t> učinke ukrepov za izboljšanje energetske učinkovitosti, in sicer prihranke energije in stroškov ter trajnostne vidike ukrepov.</a:t>
            </a:r>
            <a:endParaRPr lang="sl-SI" sz="2200" dirty="0" smtClean="0">
              <a:sym typeface="Wingdings 3" pitchFamily="18" charset="2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 charset="-122"/>
              </a:rPr>
              <a:t>Podporna strategija EPO</a:t>
            </a:r>
          </a:p>
          <a:p>
            <a:pPr algn="ctr">
              <a:spcBef>
                <a:spcPts val="1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600" b="1" dirty="0" smtClean="0">
                <a:solidFill>
                  <a:srgbClr val="FB7F19"/>
                </a:solidFill>
              </a:rPr>
              <a:t>Uporaba EU Kodeksa ravnanja za EPO</a:t>
            </a:r>
            <a:endParaRPr lang="sl-SI" sz="2600" b="1" dirty="0" smtClean="0">
              <a:solidFill>
                <a:srgbClr val="FB7F1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7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 txBox="1">
            <a:spLocks/>
          </p:cNvSpPr>
          <p:nvPr/>
        </p:nvSpPr>
        <p:spPr bwMode="auto">
          <a:xfrm>
            <a:off x="395536" y="1772816"/>
            <a:ext cx="8677151" cy="424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Projekti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so</a:t>
            </a:r>
            <a:r>
              <a:rPr lang="sl-SI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sl-SI" b="1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ekonomsko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učinkoviti.</a:t>
            </a:r>
            <a:endParaRPr lang="sl-SI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</a:t>
            </a:r>
            <a:r>
              <a:rPr lang="sl-SI" b="1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prevzame tveganja uspešnosti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projekta.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garantira prihranke</a:t>
            </a:r>
            <a:r>
              <a:rPr lang="sl-SI" b="1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, ki se merijo in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verificirajo.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</a:t>
            </a:r>
            <a:r>
              <a:rPr lang="sl-SI" b="1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podpira dolgoročno uporabo sistema upravljanja z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energijo.</a:t>
            </a:r>
            <a:endParaRPr lang="sl-SI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Odnos med ponudnikom in naročnikom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je dolgoročen, pošten in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pregleden.</a:t>
            </a:r>
            <a:endParaRPr lang="sl-SI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Vsi koraki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so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zakoniti.</a:t>
            </a:r>
            <a:endParaRPr lang="sl-SI" dirty="0"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nudi pomoč pri financiranju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projekta.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zagotavlja usposobljeno osebje za izvedbo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projekta.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se osredotoča na zagotavljanje visoke kakovosti in skrb na vseh stopnjah izvajanja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projekta.</a:t>
            </a:r>
            <a:endParaRPr lang="sl-SI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sl-SI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sl-SI" sz="2000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sl-SI" sz="2000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dirty="0">
              <a:solidFill>
                <a:srgbClr val="98BF0E"/>
              </a:solidFill>
              <a:latin typeface="Calibri"/>
              <a:ea typeface="Times New Roman"/>
              <a:cs typeface="Times New Roman"/>
              <a:sym typeface="Wingdings 3" pitchFamily="18" charset="2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88640"/>
            <a:ext cx="6707188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000" b="1" dirty="0" smtClean="0">
                <a:solidFill>
                  <a:srgbClr val="98BF0E"/>
                </a:solidFill>
              </a:rPr>
              <a:t>Evropski kodeks ravnanja za</a:t>
            </a:r>
            <a:br>
              <a:rPr lang="sl-SI" sz="2000" b="1" dirty="0" smtClean="0">
                <a:solidFill>
                  <a:srgbClr val="98BF0E"/>
                </a:solidFill>
              </a:rPr>
            </a:br>
            <a:r>
              <a:rPr lang="sl-SI" sz="2000" b="1" dirty="0" smtClean="0">
                <a:solidFill>
                  <a:srgbClr val="98BF0E"/>
                </a:solidFill>
              </a:rPr>
              <a:t>energetsko </a:t>
            </a:r>
            <a:r>
              <a:rPr lang="sl-SI" sz="2000" b="1" dirty="0" err="1" smtClean="0">
                <a:solidFill>
                  <a:srgbClr val="98BF0E"/>
                </a:solidFill>
              </a:rPr>
              <a:t>pogodbeništvo</a:t>
            </a:r>
            <a:endParaRPr lang="sl-SI" sz="2000" b="1" dirty="0" smtClean="0">
              <a:solidFill>
                <a:srgbClr val="98BF0E"/>
              </a:solidFill>
            </a:endParaRPr>
          </a:p>
          <a:p>
            <a:pPr algn="ctr" eaLnBrk="0" hangingPunct="0">
              <a:spcBef>
                <a:spcPts val="12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800" b="1" dirty="0" smtClean="0">
                <a:solidFill>
                  <a:srgbClr val="FB7F19"/>
                </a:solidFill>
              </a:rPr>
              <a:t>Devet osnovnih načel EPO</a:t>
            </a:r>
            <a:endParaRPr lang="sl-SI" sz="2800" b="1" dirty="0">
              <a:solidFill>
                <a:srgbClr val="FB7F19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27784" y="6341258"/>
            <a:ext cx="5832648" cy="3385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solidFill>
                  <a:srgbClr val="98BF0E"/>
                </a:solidFill>
              </a:rPr>
              <a:t>www.</a:t>
            </a:r>
            <a:r>
              <a:rPr lang="cs-CZ" sz="1600" dirty="0" err="1" smtClean="0">
                <a:solidFill>
                  <a:srgbClr val="98BF0E"/>
                </a:solidFill>
              </a:rPr>
              <a:t>transparense.eu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epc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code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of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conduct</a:t>
            </a:r>
            <a:endParaRPr lang="cs-CZ" sz="1600" dirty="0">
              <a:solidFill>
                <a:srgbClr val="98BF0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8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2484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l-SI" sz="2400" b="1" dirty="0" smtClean="0">
                <a:solidFill>
                  <a:srgbClr val="9FBF0E"/>
                </a:solidFill>
                <a:sym typeface="Wingdings 3" pitchFamily="18" charset="2"/>
              </a:rPr>
              <a:t>Ponudniki EPO:</a:t>
            </a:r>
          </a:p>
          <a:p>
            <a:pPr lvl="1">
              <a:lnSpc>
                <a:spcPct val="90000"/>
              </a:lnSpc>
            </a:pPr>
            <a:r>
              <a:rPr lang="sl-SI" sz="2000" dirty="0" smtClean="0">
                <a:sym typeface="Wingdings 3" pitchFamily="18" charset="2"/>
              </a:rPr>
              <a:t>e</a:t>
            </a:r>
            <a:r>
              <a:rPr lang="sl-SI" sz="2000" dirty="0" smtClean="0">
                <a:sym typeface="Wingdings 3" pitchFamily="18" charset="2"/>
              </a:rPr>
              <a:t>noznačna opredelitev </a:t>
            </a:r>
            <a:r>
              <a:rPr lang="sl-SI" sz="2000" dirty="0" smtClean="0">
                <a:sym typeface="Wingdings 3" pitchFamily="18" charset="2"/>
              </a:rPr>
              <a:t>EPO, </a:t>
            </a:r>
            <a:r>
              <a:rPr lang="sl-SI" sz="2000" dirty="0" err="1">
                <a:sym typeface="Wingdings 3" pitchFamily="18" charset="2"/>
              </a:rPr>
              <a:t>harmonizirana</a:t>
            </a:r>
            <a:r>
              <a:rPr lang="sl-SI" sz="2000" dirty="0">
                <a:sym typeface="Wingdings 3" pitchFamily="18" charset="2"/>
              </a:rPr>
              <a:t> </a:t>
            </a:r>
            <a:r>
              <a:rPr lang="sl-SI" sz="2000" dirty="0" smtClean="0">
                <a:sym typeface="Wingdings 3" pitchFamily="18" charset="2"/>
              </a:rPr>
              <a:t>na evropskem nivoju;</a:t>
            </a:r>
          </a:p>
          <a:p>
            <a:pPr lvl="1">
              <a:lnSpc>
                <a:spcPct val="90000"/>
              </a:lnSpc>
            </a:pPr>
            <a:r>
              <a:rPr lang="sl-SI" sz="2000" dirty="0" smtClean="0">
                <a:sym typeface="Wingdings 3" pitchFamily="18" charset="2"/>
              </a:rPr>
              <a:t>p</a:t>
            </a:r>
            <a:r>
              <a:rPr lang="sl-SI" sz="2000" dirty="0" smtClean="0">
                <a:sym typeface="Wingdings 3" pitchFamily="18" charset="2"/>
              </a:rPr>
              <a:t>odpora ozaveščanju naročnika EPO oziroma orodje za trženje;</a:t>
            </a:r>
          </a:p>
          <a:p>
            <a:pPr lvl="1">
              <a:lnSpc>
                <a:spcPct val="90000"/>
              </a:lnSpc>
            </a:pPr>
            <a:r>
              <a:rPr lang="sl-SI" sz="2000" dirty="0" smtClean="0">
                <a:sym typeface="Wingdings 3" pitchFamily="18" charset="2"/>
              </a:rPr>
              <a:t>podpis kodeksa krepi ponudbe pri prijavi na razpise EPO; </a:t>
            </a:r>
          </a:p>
          <a:p>
            <a:pPr lvl="1">
              <a:lnSpc>
                <a:spcPct val="90000"/>
              </a:lnSpc>
            </a:pPr>
            <a:r>
              <a:rPr lang="sl-SI" sz="2000" dirty="0" smtClean="0">
                <a:sym typeface="Wingdings 3" pitchFamily="18" charset="2"/>
              </a:rPr>
              <a:t>indikator </a:t>
            </a:r>
            <a:r>
              <a:rPr lang="sl-SI" sz="2000" dirty="0">
                <a:sym typeface="Wingdings 3" pitchFamily="18" charset="2"/>
              </a:rPr>
              <a:t>zahtev po kakovosti za nove ponudnike </a:t>
            </a:r>
            <a:r>
              <a:rPr lang="sl-SI" sz="2000" dirty="0" smtClean="0">
                <a:sym typeface="Wingdings 3" pitchFamily="18" charset="2"/>
              </a:rPr>
              <a:t>EPO</a:t>
            </a:r>
            <a:r>
              <a:rPr lang="sl-SI" sz="2000" dirty="0">
                <a:sym typeface="Wingdings 3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endParaRPr lang="sl-SI" sz="2000" dirty="0" smtClean="0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sl-SI" sz="2400" b="1" dirty="0" smtClean="0">
                <a:solidFill>
                  <a:srgbClr val="9FBF0E"/>
                </a:solidFill>
                <a:sym typeface="Wingdings 3" pitchFamily="18" charset="2"/>
              </a:rPr>
              <a:t>Naročniki EPO:</a:t>
            </a:r>
          </a:p>
          <a:p>
            <a:pPr lvl="1">
              <a:lnSpc>
                <a:spcPct val="90000"/>
              </a:lnSpc>
            </a:pPr>
            <a:r>
              <a:rPr lang="sl-SI" sz="2000" dirty="0" smtClean="0">
                <a:sym typeface="Wingdings 3" pitchFamily="18" charset="2"/>
              </a:rPr>
              <a:t>vodnik</a:t>
            </a:r>
            <a:r>
              <a:rPr lang="sl-SI" sz="2000" dirty="0">
                <a:sym typeface="Wingdings 3" pitchFamily="18" charset="2"/>
              </a:rPr>
              <a:t>, ki </a:t>
            </a:r>
            <a:r>
              <a:rPr lang="sl-SI" sz="2000" dirty="0" smtClean="0">
                <a:sym typeface="Wingdings 3" pitchFamily="18" charset="2"/>
              </a:rPr>
              <a:t>omogoča prepoznati kvalitetne storitve EPO;</a:t>
            </a:r>
          </a:p>
          <a:p>
            <a:pPr lvl="1">
              <a:lnSpc>
                <a:spcPct val="90000"/>
              </a:lnSpc>
            </a:pPr>
            <a:r>
              <a:rPr lang="sl-SI" sz="2000" dirty="0">
                <a:sym typeface="Wingdings 3" pitchFamily="18" charset="2"/>
              </a:rPr>
              <a:t>n</a:t>
            </a:r>
            <a:r>
              <a:rPr lang="sl-SI" sz="2000" dirty="0" smtClean="0">
                <a:sym typeface="Wingdings 3" pitchFamily="18" charset="2"/>
              </a:rPr>
              <a:t>ačela kodeksa je mogoče uporabiti v razpisu za EPO in/ali v pogodbi EPO kot </a:t>
            </a:r>
            <a:r>
              <a:rPr lang="sl-SI" sz="2000" dirty="0">
                <a:sym typeface="Wingdings 3" pitchFamily="18" charset="2"/>
              </a:rPr>
              <a:t>k</a:t>
            </a:r>
            <a:r>
              <a:rPr lang="sl-SI" sz="2000" dirty="0" smtClean="0">
                <a:sym typeface="Wingdings 3" pitchFamily="18" charset="2"/>
              </a:rPr>
              <a:t>ontrolni mehanizem.</a:t>
            </a:r>
            <a:endParaRPr lang="sl-SI" sz="2000" dirty="0">
              <a:sym typeface="Wingdings 3" pitchFamily="18" charset="2"/>
            </a:endParaRPr>
          </a:p>
          <a:p>
            <a:pPr lvl="1">
              <a:lnSpc>
                <a:spcPct val="90000"/>
              </a:lnSpc>
            </a:pPr>
            <a:endParaRPr lang="sl-SI" sz="2000" dirty="0" smtClean="0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Wingdings 3" pitchFamily="18" charset="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9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697662" cy="11514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000" b="1" dirty="0">
                <a:solidFill>
                  <a:srgbClr val="98BF0E"/>
                </a:solidFill>
              </a:rPr>
              <a:t>Evropski kodeks ravnanja za</a:t>
            </a:r>
            <a:br>
              <a:rPr lang="sl-SI" sz="2000" b="1" dirty="0">
                <a:solidFill>
                  <a:srgbClr val="98BF0E"/>
                </a:solidFill>
              </a:rPr>
            </a:br>
            <a:r>
              <a:rPr lang="sl-SI" sz="2000" b="1" dirty="0">
                <a:solidFill>
                  <a:srgbClr val="98BF0E"/>
                </a:solidFill>
              </a:rPr>
              <a:t>energetsko </a:t>
            </a:r>
            <a:r>
              <a:rPr lang="sl-SI" sz="2000" b="1" dirty="0" err="1">
                <a:solidFill>
                  <a:srgbClr val="98BF0E"/>
                </a:solidFill>
              </a:rPr>
              <a:t>pogodbeništvo</a:t>
            </a:r>
            <a:endParaRPr lang="sl-SI" sz="2000" b="1" dirty="0">
              <a:solidFill>
                <a:srgbClr val="98BF0E"/>
              </a:solidFill>
            </a:endParaRPr>
          </a:p>
          <a:p>
            <a:pPr algn="ctr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600" b="1" dirty="0">
                <a:solidFill>
                  <a:srgbClr val="FB7F19"/>
                </a:solidFill>
              </a:rPr>
              <a:t>Uporaba EU Kodeksa ravnanja za </a:t>
            </a:r>
            <a:r>
              <a:rPr lang="sl-SI" sz="2600" b="1" dirty="0" smtClean="0">
                <a:solidFill>
                  <a:srgbClr val="FB7F19"/>
                </a:solidFill>
              </a:rPr>
              <a:t>EPO v praksi</a:t>
            </a:r>
            <a:endParaRPr lang="sl-SI" sz="2600" b="1" dirty="0">
              <a:solidFill>
                <a:srgbClr val="FB7F1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4894</TotalTime>
  <Words>1249</Words>
  <Application>Microsoft Office PowerPoint</Application>
  <PresentationFormat>On-screen Show (4:3)</PresentationFormat>
  <Paragraphs>175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IVL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Gunilla Iverfelt</dc:creator>
  <cp:lastModifiedBy>Damir Staničić</cp:lastModifiedBy>
  <cp:revision>456</cp:revision>
  <dcterms:created xsi:type="dcterms:W3CDTF">2013-05-30T13:54:17Z</dcterms:created>
  <dcterms:modified xsi:type="dcterms:W3CDTF">2015-08-11T16:07:31Z</dcterms:modified>
</cp:coreProperties>
</file>